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ags/tag1.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autoCompressPictures="0">
  <p:sldMasterIdLst>
    <p:sldMasterId id="2147483682" r:id="rId1"/>
  </p:sldMasterIdLst>
  <p:notesMasterIdLst>
    <p:notesMasterId r:id="rId49"/>
  </p:notesMasterIdLst>
  <p:handoutMasterIdLst>
    <p:handoutMasterId r:id="rId50"/>
  </p:handoutMasterIdLst>
  <p:sldIdLst>
    <p:sldId id="327" r:id="rId2"/>
    <p:sldId id="330" r:id="rId3"/>
    <p:sldId id="331" r:id="rId4"/>
    <p:sldId id="332" r:id="rId5"/>
    <p:sldId id="298" r:id="rId6"/>
    <p:sldId id="262" r:id="rId7"/>
    <p:sldId id="263" r:id="rId8"/>
    <p:sldId id="299" r:id="rId9"/>
    <p:sldId id="302" r:id="rId10"/>
    <p:sldId id="264" r:id="rId11"/>
    <p:sldId id="266" r:id="rId12"/>
    <p:sldId id="265" r:id="rId13"/>
    <p:sldId id="276" r:id="rId14"/>
    <p:sldId id="303" r:id="rId15"/>
    <p:sldId id="293" r:id="rId16"/>
    <p:sldId id="277" r:id="rId17"/>
    <p:sldId id="284" r:id="rId18"/>
    <p:sldId id="269" r:id="rId19"/>
    <p:sldId id="304" r:id="rId20"/>
    <p:sldId id="305" r:id="rId21"/>
    <p:sldId id="307" r:id="rId22"/>
    <p:sldId id="306" r:id="rId23"/>
    <p:sldId id="308" r:id="rId24"/>
    <p:sldId id="270" r:id="rId25"/>
    <p:sldId id="309" r:id="rId26"/>
    <p:sldId id="310" r:id="rId27"/>
    <p:sldId id="311" r:id="rId28"/>
    <p:sldId id="312" r:id="rId29"/>
    <p:sldId id="314" r:id="rId30"/>
    <p:sldId id="313" r:id="rId31"/>
    <p:sldId id="315" r:id="rId32"/>
    <p:sldId id="316" r:id="rId33"/>
    <p:sldId id="317" r:id="rId34"/>
    <p:sldId id="294" r:id="rId35"/>
    <p:sldId id="296" r:id="rId36"/>
    <p:sldId id="318" r:id="rId37"/>
    <p:sldId id="319" r:id="rId38"/>
    <p:sldId id="321" r:id="rId39"/>
    <p:sldId id="322" r:id="rId40"/>
    <p:sldId id="323" r:id="rId41"/>
    <p:sldId id="324" r:id="rId42"/>
    <p:sldId id="288" r:id="rId43"/>
    <p:sldId id="289" r:id="rId44"/>
    <p:sldId id="320" r:id="rId45"/>
    <p:sldId id="274" r:id="rId46"/>
    <p:sldId id="275" r:id="rId47"/>
    <p:sldId id="329" r:id="rId48"/>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7" name="Author" initials="A" lastIdx="0" clrIdx="6"/>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FE7DF5B-855D-423F-A7C6-9F9A9F62C93A}" v="78" dt="2025-05-12T17:00:10.46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40" autoAdjust="0"/>
    <p:restoredTop sz="85201" autoAdjust="0"/>
  </p:normalViewPr>
  <p:slideViewPr>
    <p:cSldViewPr snapToGrid="0" snapToObjects="1">
      <p:cViewPr varScale="1">
        <p:scale>
          <a:sx n="76" d="100"/>
          <a:sy n="76" d="100"/>
        </p:scale>
        <p:origin x="102" y="798"/>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handoutMaster" Target="handoutMasters/handoutMaster1.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microsoft.com/office/2015/10/relationships/revisionInfo" Target="revisionInfo.xml"/><Relationship Id="rId8" Type="http://schemas.openxmlformats.org/officeDocument/2006/relationships/slide" Target="slides/slide7.xml"/><Relationship Id="rId51" Type="http://schemas.openxmlformats.org/officeDocument/2006/relationships/commentAuthors" Target="commentAuthor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5/12/2025</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5/12/2025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5/12/2025</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5/12/2025</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5/12/2025</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5/12/2025</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5/12/2025</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5/12/2025</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5/12/2025</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5/12/2025</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5/12/2025</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5/12/2025</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emf"/><Relationship Id="rId2" Type="http://schemas.openxmlformats.org/officeDocument/2006/relationships/slideLayout" Target="../slideLayouts/slideLayout2.xml"/><Relationship Id="rId16" Type="http://schemas.openxmlformats.org/officeDocument/2006/relationships/oleObject" Target="../embeddings/oleObject1.bin"/><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ags" Target="../tags/tag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2" name="think-cell data - do not delete" hidden="1">
            <a:extLst>
              <a:ext uri="{FF2B5EF4-FFF2-40B4-BE49-F238E27FC236}">
                <a16:creationId xmlns:a16="http://schemas.microsoft.com/office/drawing/2014/main" id="{8B3188CE-418F-9C61-13DF-26383A45A5CE}"/>
              </a:ext>
            </a:extLst>
          </p:cNvPr>
          <p:cNvGraphicFramePr>
            <a:graphicFrameLocks noChangeAspect="1"/>
          </p:cNvGraphicFramePr>
          <p:nvPr userDrawn="1">
            <p:custDataLst>
              <p:tags r:id="rId15"/>
            </p:custDataLst>
            <p:extLst>
              <p:ext uri="{D42A27DB-BD31-4B8C-83A1-F6EECF244321}">
                <p14:modId xmlns:p14="http://schemas.microsoft.com/office/powerpoint/2010/main" val="195550522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6" imgW="410" imgH="409" progId="TCLayout.ActiveDocument.1">
                  <p:embed/>
                </p:oleObj>
              </mc:Choice>
              <mc:Fallback>
                <p:oleObj name="think-cell Slide" r:id="rId16" imgW="410" imgH="409" progId="TCLayout.ActiveDocument.1">
                  <p:embed/>
                  <p:pic>
                    <p:nvPicPr>
                      <p:cNvPr id="2" name="think-cell data - do not delete" hidden="1">
                        <a:extLst>
                          <a:ext uri="{FF2B5EF4-FFF2-40B4-BE49-F238E27FC236}">
                            <a16:creationId xmlns:a16="http://schemas.microsoft.com/office/drawing/2014/main" id="{8B3188CE-418F-9C61-13DF-26383A45A5CE}"/>
                          </a:ext>
                        </a:extLst>
                      </p:cNvPr>
                      <p:cNvPicPr/>
                      <p:nvPr/>
                    </p:nvPicPr>
                    <p:blipFill>
                      <a:blip r:embed="rId17"/>
                      <a:stretch>
                        <a:fillRect/>
                      </a:stretch>
                    </p:blipFill>
                    <p:spPr>
                      <a:xfrm>
                        <a:off x="1588" y="1588"/>
                        <a:ext cx="1588" cy="1588"/>
                      </a:xfrm>
                      <a:prstGeom prst="rect">
                        <a:avLst/>
                      </a:prstGeom>
                    </p:spPr>
                  </p:pic>
                </p:oleObj>
              </mc:Fallback>
            </mc:AlternateContent>
          </a:graphicData>
        </a:graphic>
      </p:graphicFrame>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mofover/Applied-Data-Science-Capstone/blob/main/labs-jupyter-spacex-Data%20wrangling-v2_final.ipynb" TargetMode="External"/><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mofover/Applied-Data-Science-Capstone/blob/main/jupyter-labs-eda-sql-coursera_sqllite_final.ipynb" TargetMode="External"/><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mofover/Applied-Data-Science-Capstone/blob/main/jupyter-labs-eda-sql-coursera_sqllite_final.ipynb" TargetMode="External"/><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mofover/Applied-Data-Science-Capstone/blob/main/lab-jupyter-launch-site-location-v2_final.ipynb" TargetMode="External"/><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mofover/Applied-Data-Science-Capstone/blob/main/Interactive%20-%20app_final.py.ipynb" TargetMode="External"/><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mofover/Applied-Data-Science-Capstone/blob/main/SpaceX-Machine-Learning-Prediction-Part-5-v1_final.ipynb" TargetMode="External"/><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4.png"/><Relationship Id="rId1" Type="http://schemas.openxmlformats.org/officeDocument/2006/relationships/slideLayout" Target="../slideLayouts/slideLayout1.xml"/><Relationship Id="rId5" Type="http://schemas.openxmlformats.org/officeDocument/2006/relationships/image" Target="../media/image30.png"/><Relationship Id="rId4" Type="http://schemas.openxmlformats.org/officeDocument/2006/relationships/image" Target="../media/image29.png"/></Relationships>
</file>

<file path=ppt/slides/_rels/slide3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38.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mofover/Applied-Data-Science-Capstone/blob/main/jupyter-labs-spacex-data-collection-api-v2_final.ipynb" TargetMode="External"/><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mofover/Applied-Data-Science-Capstone/blob/main/jupyter-labs-spacex-data-collection-api-v2_final.ipynb" TargetMode="External"/><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err="1">
                <a:solidFill>
                  <a:schemeClr val="bg2"/>
                </a:solidFill>
                <a:latin typeface="Abadi"/>
                <a:ea typeface="SF Pro" pitchFamily="2" charset="0"/>
                <a:cs typeface="SF Pro" pitchFamily="2" charset="0"/>
              </a:rPr>
              <a:t>mofover</a:t>
            </a:r>
            <a:endParaRPr lang="en-US" dirty="0">
              <a:solidFill>
                <a:schemeClr val="bg2"/>
              </a:solidFill>
              <a:latin typeface="Abadi"/>
              <a:ea typeface="SF Pro" pitchFamily="2" charset="0"/>
              <a:cs typeface="SF Pro" pitchFamily="2" charset="0"/>
            </a:endParaRPr>
          </a:p>
          <a:p>
            <a:r>
              <a:rPr lang="en-US">
                <a:solidFill>
                  <a:schemeClr val="bg2"/>
                </a:solidFill>
                <a:latin typeface="Abadi" panose="020B0604020104020204" pitchFamily="34" charset="0"/>
                <a:ea typeface="SF Pro" pitchFamily="2" charset="0"/>
                <a:cs typeface="SF Pro" pitchFamily="2" charset="0"/>
              </a:rPr>
              <a:t>12 May 2025</a:t>
            </a:r>
            <a:endParaRPr lang="en-US" dirty="0">
              <a:solidFill>
                <a:schemeClr val="bg2"/>
              </a:solidFill>
              <a:latin typeface="Abadi" panose="020B0604020104020204" pitchFamily="34" charset="0"/>
              <a:ea typeface="SF Pro" pitchFamily="2" charset="0"/>
              <a:cs typeface="SF Pro" pitchFamily="2" charset="0"/>
            </a:endParaRP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4599158" cy="4351338"/>
          </a:xfrm>
          <a:prstGeom prst="rect">
            <a:avLst/>
          </a:prstGeom>
        </p:spPr>
        <p:txBody>
          <a:bodyPr/>
          <a:lstStyle/>
          <a:p>
            <a:r>
              <a:rPr lang="en-US" sz="2200" dirty="0">
                <a:solidFill>
                  <a:schemeClr val="accent3">
                    <a:lumMod val="25000"/>
                  </a:schemeClr>
                </a:solidFill>
                <a:latin typeface="Abadi" panose="020B0604020104020204" pitchFamily="34" charset="0"/>
              </a:rPr>
              <a:t>The data was processed with EDA methods such as counting launches at each site, the number of each orbits, as well as the number and occurrence of mission outcomes of the orbits.</a:t>
            </a:r>
          </a:p>
          <a:p>
            <a:endParaRPr lang="en-US" sz="2200" dirty="0">
              <a:solidFill>
                <a:schemeClr val="accent3">
                  <a:lumMod val="25000"/>
                </a:schemeClr>
              </a:solidFill>
              <a:latin typeface="Abadi" panose="020B0604020104020204" pitchFamily="34" charset="0"/>
            </a:endParaRPr>
          </a:p>
          <a:p>
            <a:r>
              <a:rPr lang="en-US" sz="1600" dirty="0">
                <a:hlinkClick r:id="rId3"/>
              </a:rPr>
              <a:t>Applied-Data-Science-Capstone/labs-</a:t>
            </a:r>
            <a:r>
              <a:rPr lang="en-US" sz="1600" dirty="0" err="1">
                <a:hlinkClick r:id="rId3"/>
              </a:rPr>
              <a:t>jupyter</a:t>
            </a:r>
            <a:r>
              <a:rPr lang="en-US" sz="1600" dirty="0">
                <a:hlinkClick r:id="rId3"/>
              </a:rPr>
              <a:t>-</a:t>
            </a:r>
            <a:r>
              <a:rPr lang="en-US" sz="1600" dirty="0" err="1">
                <a:hlinkClick r:id="rId3"/>
              </a:rPr>
              <a:t>spacex</a:t>
            </a:r>
            <a:r>
              <a:rPr lang="en-US" sz="1600" dirty="0">
                <a:hlinkClick r:id="rId3"/>
              </a:rPr>
              <a:t>-Data wrangling-v2_final.ipynb at main · </a:t>
            </a:r>
            <a:r>
              <a:rPr lang="en-US" sz="1600" dirty="0" err="1">
                <a:hlinkClick r:id="rId3"/>
              </a:rPr>
              <a:t>mofover</a:t>
            </a:r>
            <a:r>
              <a:rPr lang="en-US" sz="1600" dirty="0">
                <a:hlinkClick r:id="rId3"/>
              </a:rPr>
              <a:t>/Applied-Data-Science-Capstone</a:t>
            </a:r>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pic>
        <p:nvPicPr>
          <p:cNvPr id="10" name="Picture 9">
            <a:extLst>
              <a:ext uri="{FF2B5EF4-FFF2-40B4-BE49-F238E27FC236}">
                <a16:creationId xmlns:a16="http://schemas.microsoft.com/office/drawing/2014/main" id="{9A4A5D5D-9276-F051-A07B-C91FE870C944}"/>
              </a:ext>
            </a:extLst>
          </p:cNvPr>
          <p:cNvPicPr>
            <a:picLocks noChangeAspect="1"/>
          </p:cNvPicPr>
          <p:nvPr/>
        </p:nvPicPr>
        <p:blipFill>
          <a:blip r:embed="rId4"/>
          <a:stretch>
            <a:fillRect/>
          </a:stretch>
        </p:blipFill>
        <p:spPr>
          <a:xfrm>
            <a:off x="5776979" y="1676400"/>
            <a:ext cx="5875585" cy="4219613"/>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Chart summary:</a:t>
            </a:r>
          </a:p>
          <a:p>
            <a:pPr>
              <a:lnSpc>
                <a:spcPct val="100000"/>
              </a:lnSpc>
              <a:spcBef>
                <a:spcPts val="1400"/>
              </a:spcBef>
            </a:pPr>
            <a:r>
              <a:rPr lang="en-US" sz="2200" dirty="0">
                <a:solidFill>
                  <a:schemeClr val="accent3">
                    <a:lumMod val="25000"/>
                  </a:schemeClr>
                </a:solidFill>
                <a:latin typeface="Abadi"/>
              </a:rPr>
              <a:t>Relationship between flight number and launch site</a:t>
            </a:r>
          </a:p>
          <a:p>
            <a:pPr>
              <a:lnSpc>
                <a:spcPct val="100000"/>
              </a:lnSpc>
              <a:spcBef>
                <a:spcPts val="1400"/>
              </a:spcBef>
            </a:pPr>
            <a:r>
              <a:rPr lang="en-US" sz="2200" dirty="0">
                <a:solidFill>
                  <a:schemeClr val="accent3">
                    <a:lumMod val="25000"/>
                  </a:schemeClr>
                </a:solidFill>
                <a:latin typeface="Abadi"/>
              </a:rPr>
              <a:t>Relationship between payload and launch site</a:t>
            </a:r>
          </a:p>
          <a:p>
            <a:pPr>
              <a:lnSpc>
                <a:spcPct val="100000"/>
              </a:lnSpc>
              <a:spcBef>
                <a:spcPts val="1400"/>
              </a:spcBef>
            </a:pPr>
            <a:r>
              <a:rPr lang="en-US" sz="2200" dirty="0">
                <a:solidFill>
                  <a:schemeClr val="accent3">
                    <a:lumMod val="25000"/>
                  </a:schemeClr>
                </a:solidFill>
                <a:latin typeface="Abadi"/>
              </a:rPr>
              <a:t>Relationship between success rate of each orbit type</a:t>
            </a:r>
          </a:p>
          <a:p>
            <a:pPr>
              <a:lnSpc>
                <a:spcPct val="100000"/>
              </a:lnSpc>
              <a:spcBef>
                <a:spcPts val="1400"/>
              </a:spcBef>
            </a:pPr>
            <a:r>
              <a:rPr lang="en-US" sz="2200" dirty="0">
                <a:solidFill>
                  <a:schemeClr val="accent3">
                    <a:lumMod val="25000"/>
                  </a:schemeClr>
                </a:solidFill>
                <a:latin typeface="Abadi"/>
              </a:rPr>
              <a:t>Relationship between flight number and orbit type</a:t>
            </a:r>
          </a:p>
          <a:p>
            <a:pPr>
              <a:lnSpc>
                <a:spcPct val="100000"/>
              </a:lnSpc>
              <a:spcBef>
                <a:spcPts val="1400"/>
              </a:spcBef>
            </a:pPr>
            <a:r>
              <a:rPr lang="en-US" sz="2200" dirty="0">
                <a:solidFill>
                  <a:schemeClr val="accent3">
                    <a:lumMod val="25000"/>
                  </a:schemeClr>
                </a:solidFill>
                <a:latin typeface="Abadi"/>
              </a:rPr>
              <a:t>Relationship between payload and orbit type</a:t>
            </a:r>
          </a:p>
          <a:p>
            <a:pPr>
              <a:lnSpc>
                <a:spcPct val="100000"/>
              </a:lnSpc>
              <a:spcBef>
                <a:spcPts val="1400"/>
              </a:spcBef>
            </a:pPr>
            <a:r>
              <a:rPr lang="en-US" sz="2200" dirty="0">
                <a:solidFill>
                  <a:schemeClr val="accent3">
                    <a:lumMod val="25000"/>
                  </a:schemeClr>
                </a:solidFill>
                <a:latin typeface="Abadi"/>
              </a:rPr>
              <a:t>Launch success yearly trend</a:t>
            </a:r>
          </a:p>
          <a:p>
            <a:pPr>
              <a:lnSpc>
                <a:spcPct val="100000"/>
              </a:lnSpc>
              <a:spcBef>
                <a:spcPts val="1400"/>
              </a:spcBef>
            </a:pPr>
            <a:r>
              <a:rPr lang="en-US" sz="1600" dirty="0">
                <a:hlinkClick r:id="rId3"/>
              </a:rPr>
              <a:t>Applied-Data-Science-Capstone/</a:t>
            </a:r>
            <a:r>
              <a:rPr lang="en-US" sz="1600" dirty="0" err="1">
                <a:hlinkClick r:id="rId3"/>
              </a:rPr>
              <a:t>jupyter</a:t>
            </a:r>
            <a:r>
              <a:rPr lang="en-US" sz="1600" dirty="0">
                <a:hlinkClick r:id="rId3"/>
              </a:rPr>
              <a:t>-labs-</a:t>
            </a:r>
            <a:r>
              <a:rPr lang="en-US" sz="1600" dirty="0" err="1">
                <a:hlinkClick r:id="rId3"/>
              </a:rPr>
              <a:t>eda</a:t>
            </a:r>
            <a:r>
              <a:rPr lang="en-US" sz="1600" dirty="0">
                <a:hlinkClick r:id="rId3"/>
              </a:rPr>
              <a:t>-</a:t>
            </a:r>
            <a:r>
              <a:rPr lang="en-US" sz="1600" dirty="0" err="1">
                <a:hlinkClick r:id="rId3"/>
              </a:rPr>
              <a:t>sql-coursera_sqllite_final.ipynb</a:t>
            </a:r>
            <a:r>
              <a:rPr lang="en-US" sz="1600" dirty="0">
                <a:hlinkClick r:id="rId3"/>
              </a:rPr>
              <a:t> at main · </a:t>
            </a:r>
            <a:r>
              <a:rPr lang="en-US" sz="1600" dirty="0" err="1">
                <a:hlinkClick r:id="rId3"/>
              </a:rPr>
              <a:t>mofover</a:t>
            </a:r>
            <a:r>
              <a:rPr lang="en-US" sz="1600" dirty="0">
                <a:hlinkClick r:id="rId3"/>
              </a:rPr>
              <a:t>/Applied-Data-Science-Capstone</a:t>
            </a:r>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The following SQL queries were performed to return</a:t>
            </a:r>
          </a:p>
          <a:p>
            <a:pPr lvl="1">
              <a:lnSpc>
                <a:spcPct val="100000"/>
              </a:lnSpc>
              <a:spcBef>
                <a:spcPts val="1400"/>
              </a:spcBef>
            </a:pPr>
            <a:r>
              <a:rPr lang="en-US" sz="1800" dirty="0">
                <a:solidFill>
                  <a:schemeClr val="accent3">
                    <a:lumMod val="25000"/>
                  </a:schemeClr>
                </a:solidFill>
                <a:latin typeface="Abadi"/>
              </a:rPr>
              <a:t>a distinct list of launch sites including ones that include “CCA”</a:t>
            </a:r>
          </a:p>
          <a:p>
            <a:pPr lvl="1">
              <a:lnSpc>
                <a:spcPct val="100000"/>
              </a:lnSpc>
              <a:spcBef>
                <a:spcPts val="1400"/>
              </a:spcBef>
            </a:pPr>
            <a:r>
              <a:rPr lang="en-US" sz="1800" dirty="0">
                <a:solidFill>
                  <a:schemeClr val="accent3">
                    <a:lumMod val="25000"/>
                  </a:schemeClr>
                </a:solidFill>
                <a:latin typeface="Abadi"/>
              </a:rPr>
              <a:t>aggregated and average payload mass by different boosters</a:t>
            </a:r>
          </a:p>
          <a:p>
            <a:pPr lvl="1">
              <a:lnSpc>
                <a:spcPct val="100000"/>
              </a:lnSpc>
              <a:spcBef>
                <a:spcPts val="1400"/>
              </a:spcBef>
            </a:pPr>
            <a:r>
              <a:rPr lang="en-US" sz="1800" dirty="0">
                <a:solidFill>
                  <a:schemeClr val="accent3">
                    <a:lumMod val="25000"/>
                  </a:schemeClr>
                </a:solidFill>
                <a:latin typeface="Abadi"/>
              </a:rPr>
              <a:t>a list of boosters that had carried the highest mass as well as  mass between 4K and 6K</a:t>
            </a:r>
          </a:p>
          <a:p>
            <a:pPr lvl="1">
              <a:lnSpc>
                <a:spcPct val="100000"/>
              </a:lnSpc>
              <a:spcBef>
                <a:spcPts val="1400"/>
              </a:spcBef>
            </a:pPr>
            <a:r>
              <a:rPr lang="en-US" sz="1800" dirty="0">
                <a:solidFill>
                  <a:schemeClr val="accent3">
                    <a:lumMod val="25000"/>
                  </a:schemeClr>
                </a:solidFill>
                <a:latin typeface="Abadi"/>
              </a:rPr>
              <a:t>a list of successful and failed mission outcomes</a:t>
            </a:r>
          </a:p>
          <a:p>
            <a:pPr lvl="1">
              <a:lnSpc>
                <a:spcPct val="100000"/>
              </a:lnSpc>
              <a:spcBef>
                <a:spcPts val="1400"/>
              </a:spcBef>
            </a:pPr>
            <a:r>
              <a:rPr lang="en-US" sz="1800" dirty="0">
                <a:solidFill>
                  <a:schemeClr val="accent3">
                    <a:lumMod val="25000"/>
                  </a:schemeClr>
                </a:solidFill>
                <a:latin typeface="Abadi"/>
              </a:rPr>
              <a:t>the date of first successful landing</a:t>
            </a:r>
          </a:p>
          <a:p>
            <a:pPr lvl="1">
              <a:lnSpc>
                <a:spcPct val="100000"/>
              </a:lnSpc>
              <a:spcBef>
                <a:spcPts val="1400"/>
              </a:spcBef>
            </a:pPr>
            <a:r>
              <a:rPr lang="en-US" sz="1800" dirty="0">
                <a:solidFill>
                  <a:schemeClr val="accent3">
                    <a:lumMod val="25000"/>
                  </a:schemeClr>
                </a:solidFill>
                <a:latin typeface="Abadi"/>
              </a:rPr>
              <a:t>the count of as well as the records of failed outcomes in 2015</a:t>
            </a:r>
          </a:p>
          <a:p>
            <a:pPr lvl="1">
              <a:lnSpc>
                <a:spcPct val="100000"/>
              </a:lnSpc>
              <a:spcBef>
                <a:spcPts val="1400"/>
              </a:spcBef>
            </a:pPr>
            <a:r>
              <a:rPr lang="en-US" sz="1800" dirty="0">
                <a:solidFill>
                  <a:schemeClr val="accent3">
                    <a:lumMod val="25000"/>
                  </a:schemeClr>
                </a:solidFill>
                <a:latin typeface="Abadi"/>
              </a:rPr>
              <a:t>A ranking of landing outcomes between the dates Jun 4, 2010 and Mar 20, 2017</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1600" dirty="0">
                <a:hlinkClick r:id="rId3"/>
              </a:rPr>
              <a:t>Applied-Data-Science-Capstone/</a:t>
            </a:r>
            <a:r>
              <a:rPr lang="en-US" sz="1600" dirty="0" err="1">
                <a:hlinkClick r:id="rId3"/>
              </a:rPr>
              <a:t>jupyter</a:t>
            </a:r>
            <a:r>
              <a:rPr lang="en-US" sz="1600" dirty="0">
                <a:hlinkClick r:id="rId3"/>
              </a:rPr>
              <a:t>-labs-</a:t>
            </a:r>
            <a:r>
              <a:rPr lang="en-US" sz="1600" dirty="0" err="1">
                <a:hlinkClick r:id="rId3"/>
              </a:rPr>
              <a:t>eda</a:t>
            </a:r>
            <a:r>
              <a:rPr lang="en-US" sz="1600" dirty="0">
                <a:hlinkClick r:id="rId3"/>
              </a:rPr>
              <a:t>-</a:t>
            </a:r>
            <a:r>
              <a:rPr lang="en-US" sz="1600" dirty="0" err="1">
                <a:hlinkClick r:id="rId3"/>
              </a:rPr>
              <a:t>sql-coursera_sqllite_final.ipynb</a:t>
            </a:r>
            <a:r>
              <a:rPr lang="en-US" sz="1600" dirty="0">
                <a:hlinkClick r:id="rId3"/>
              </a:rPr>
              <a:t> at main · </a:t>
            </a:r>
            <a:r>
              <a:rPr lang="en-US" sz="1600" dirty="0" err="1">
                <a:hlinkClick r:id="rId3"/>
              </a:rPr>
              <a:t>mofover</a:t>
            </a:r>
            <a:r>
              <a:rPr lang="en-US" sz="1600" dirty="0">
                <a:hlinkClick r:id="rId3"/>
              </a:rPr>
              <a:t>/Applied-Data-Science-Capstone</a:t>
            </a:r>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Summarize what map objects such as markers, circles, lines, etc. you created and added to a folium map</a:t>
            </a:r>
          </a:p>
          <a:p>
            <a:pPr>
              <a:lnSpc>
                <a:spcPct val="100000"/>
              </a:lnSpc>
              <a:spcBef>
                <a:spcPts val="1400"/>
              </a:spcBef>
            </a:pPr>
            <a:r>
              <a:rPr lang="en-US" sz="2200" dirty="0">
                <a:solidFill>
                  <a:schemeClr val="accent3">
                    <a:lumMod val="25000"/>
                  </a:schemeClr>
                </a:solidFill>
                <a:latin typeface="Abadi" panose="020B0604020104020204" pitchFamily="34" charset="0"/>
              </a:rPr>
              <a:t>Explain why you added those objects</a:t>
            </a:r>
          </a:p>
          <a:p>
            <a:pPr>
              <a:lnSpc>
                <a:spcPct val="100000"/>
              </a:lnSpc>
              <a:spcBef>
                <a:spcPts val="1400"/>
              </a:spcBef>
            </a:pPr>
            <a:r>
              <a:rPr lang="en-US" sz="1600" dirty="0">
                <a:hlinkClick r:id="rId3"/>
              </a:rPr>
              <a:t>Applied-Data-Science-Capstone/lab-jupyter-launch-site-location-v2_final.ipynb at main · </a:t>
            </a:r>
            <a:r>
              <a:rPr lang="en-US" sz="1600" dirty="0" err="1">
                <a:hlinkClick r:id="rId3"/>
              </a:rPr>
              <a:t>mofover</a:t>
            </a:r>
            <a:r>
              <a:rPr lang="en-US" sz="1600" dirty="0">
                <a:hlinkClick r:id="rId3"/>
              </a:rPr>
              <a:t>/Applied-Data-Science-Capstone</a:t>
            </a:r>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With </a:t>
            </a:r>
            <a:r>
              <a:rPr lang="en-US" sz="2200" dirty="0" err="1">
                <a:solidFill>
                  <a:schemeClr val="accent3">
                    <a:lumMod val="25000"/>
                  </a:schemeClr>
                </a:solidFill>
                <a:latin typeface="Abadi" panose="020B0604020104020204" pitchFamily="34" charset="0"/>
              </a:rPr>
              <a:t>Ploty</a:t>
            </a:r>
            <a:r>
              <a:rPr lang="en-US" sz="2200" dirty="0">
                <a:solidFill>
                  <a:schemeClr val="accent3">
                    <a:lumMod val="25000"/>
                  </a:schemeClr>
                </a:solidFill>
                <a:latin typeface="Abadi" panose="020B0604020104020204" pitchFamily="34" charset="0"/>
              </a:rPr>
              <a:t> &amp; Dash, a pie chart that illustrates total successful launches at each site</a:t>
            </a:r>
          </a:p>
          <a:p>
            <a:pPr>
              <a:lnSpc>
                <a:spcPct val="100000"/>
              </a:lnSpc>
              <a:spcBef>
                <a:spcPts val="1400"/>
              </a:spcBef>
            </a:pPr>
            <a:r>
              <a:rPr lang="en-US" sz="2200" dirty="0">
                <a:solidFill>
                  <a:schemeClr val="accent3">
                    <a:lumMod val="25000"/>
                  </a:schemeClr>
                </a:solidFill>
                <a:latin typeface="Abadi" panose="020B0604020104020204" pitchFamily="34" charset="0"/>
              </a:rPr>
              <a:t>Scatter plot that demonstrates success rates of different payload weights (Low vs heavy)</a:t>
            </a:r>
          </a:p>
          <a:p>
            <a:pPr>
              <a:lnSpc>
                <a:spcPct val="100000"/>
              </a:lnSpc>
              <a:spcBef>
                <a:spcPts val="1400"/>
              </a:spcBef>
            </a:pPr>
            <a:r>
              <a:rPr lang="en-US" sz="1600" dirty="0">
                <a:hlinkClick r:id="rId3"/>
              </a:rPr>
              <a:t>Applied-Data-Science-Capstone/Interactive - </a:t>
            </a:r>
            <a:r>
              <a:rPr lang="en-US" sz="1600" dirty="0" err="1">
                <a:hlinkClick r:id="rId3"/>
              </a:rPr>
              <a:t>app_final.py.ipynb</a:t>
            </a:r>
            <a:r>
              <a:rPr lang="en-US" sz="1600" dirty="0">
                <a:hlinkClick r:id="rId3"/>
              </a:rPr>
              <a:t> at main · </a:t>
            </a:r>
            <a:r>
              <a:rPr lang="en-US" sz="1600" dirty="0" err="1">
                <a:hlinkClick r:id="rId3"/>
              </a:rPr>
              <a:t>mofover</a:t>
            </a:r>
            <a:r>
              <a:rPr lang="en-US" sz="1600" dirty="0">
                <a:hlinkClick r:id="rId3"/>
              </a:rPr>
              <a:t>/Applied-Data-Science-Capstone</a:t>
            </a:r>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With </a:t>
            </a:r>
            <a:r>
              <a:rPr lang="en-US" sz="2200" dirty="0" err="1">
                <a:solidFill>
                  <a:schemeClr val="accent3">
                    <a:lumMod val="25000"/>
                  </a:schemeClr>
                </a:solidFill>
                <a:latin typeface="Abadi" panose="020B0604020104020204" pitchFamily="34" charset="0"/>
              </a:rPr>
              <a:t>Ploty</a:t>
            </a:r>
            <a:r>
              <a:rPr lang="en-US" sz="2200" dirty="0">
                <a:solidFill>
                  <a:schemeClr val="accent3">
                    <a:lumMod val="25000"/>
                  </a:schemeClr>
                </a:solidFill>
                <a:latin typeface="Abadi" panose="020B0604020104020204" pitchFamily="34" charset="0"/>
              </a:rPr>
              <a:t> &amp; Dash a pie chart and a scatter plot graph was created.</a:t>
            </a:r>
          </a:p>
          <a:p>
            <a:pPr>
              <a:lnSpc>
                <a:spcPct val="100000"/>
              </a:lnSpc>
              <a:spcBef>
                <a:spcPts val="1400"/>
              </a:spcBef>
            </a:pPr>
            <a:r>
              <a:rPr lang="en-US" sz="2200" dirty="0">
                <a:solidFill>
                  <a:schemeClr val="accent3">
                    <a:lumMod val="25000"/>
                  </a:schemeClr>
                </a:solidFill>
                <a:latin typeface="Abadi" panose="020B0604020104020204" pitchFamily="34" charset="0"/>
              </a:rPr>
              <a:t>The pie chart shows the percentage of launch success at each site.</a:t>
            </a:r>
          </a:p>
          <a:p>
            <a:pPr>
              <a:lnSpc>
                <a:spcPct val="100000"/>
              </a:lnSpc>
              <a:spcBef>
                <a:spcPts val="1400"/>
              </a:spcBef>
            </a:pPr>
            <a:r>
              <a:rPr lang="en-US" sz="2200" dirty="0">
                <a:solidFill>
                  <a:schemeClr val="accent3">
                    <a:lumMod val="25000"/>
                  </a:schemeClr>
                </a:solidFill>
                <a:latin typeface="Abadi" panose="020B0604020104020204" pitchFamily="34" charset="0"/>
              </a:rPr>
              <a:t>The scatter plot graphs shows how the outcome is impacted by the payload mass</a:t>
            </a:r>
          </a:p>
          <a:p>
            <a:pPr>
              <a:lnSpc>
                <a:spcPct val="100000"/>
              </a:lnSpc>
              <a:spcBef>
                <a:spcPts val="1400"/>
              </a:spcBef>
            </a:pPr>
            <a:r>
              <a:rPr lang="en-US" sz="1600" dirty="0">
                <a:hlinkClick r:id="rId3"/>
              </a:rPr>
              <a:t>Applied-Data-Science-Capstone/SpaceX-Machine-Learning-Prediction-Part-5-v1_final.ipynb at main · </a:t>
            </a:r>
            <a:r>
              <a:rPr lang="en-US" sz="1600" dirty="0" err="1">
                <a:hlinkClick r:id="rId3"/>
              </a:rPr>
              <a:t>mofover</a:t>
            </a:r>
            <a:r>
              <a:rPr lang="en-US" sz="1600" dirty="0">
                <a:hlinkClick r:id="rId3"/>
              </a:rPr>
              <a:t>/Applied-Data-Science-Capstone</a:t>
            </a:r>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9" name="Picture 8">
            <a:extLst>
              <a:ext uri="{FF2B5EF4-FFF2-40B4-BE49-F238E27FC236}">
                <a16:creationId xmlns:a16="http://schemas.microsoft.com/office/drawing/2014/main" id="{F7460B96-EC23-2BD2-377C-3A138337AEBB}"/>
              </a:ext>
            </a:extLst>
          </p:cNvPr>
          <p:cNvPicPr>
            <a:picLocks noChangeAspect="1"/>
          </p:cNvPicPr>
          <p:nvPr/>
        </p:nvPicPr>
        <p:blipFill>
          <a:blip r:embed="rId3"/>
          <a:stretch>
            <a:fillRect/>
          </a:stretch>
        </p:blipFill>
        <p:spPr>
          <a:xfrm>
            <a:off x="1051365" y="3429000"/>
            <a:ext cx="9952892" cy="1950255"/>
          </a:xfrm>
          <a:prstGeom prst="rect">
            <a:avLst/>
          </a:prstGeom>
        </p:spPr>
      </p:pic>
      <p:sp>
        <p:nvSpPr>
          <p:cNvPr id="3" name="TextBox 2">
            <a:extLst>
              <a:ext uri="{FF2B5EF4-FFF2-40B4-BE49-F238E27FC236}">
                <a16:creationId xmlns:a16="http://schemas.microsoft.com/office/drawing/2014/main" id="{62FA1130-2410-9333-209D-32DB313D1EE7}"/>
              </a:ext>
            </a:extLst>
          </p:cNvPr>
          <p:cNvSpPr txBox="1"/>
          <p:nvPr/>
        </p:nvSpPr>
        <p:spPr>
          <a:xfrm>
            <a:off x="1195754" y="1889017"/>
            <a:ext cx="10262218" cy="1200329"/>
          </a:xfrm>
          <a:prstGeom prst="rect">
            <a:avLst/>
          </a:prstGeom>
          <a:noFill/>
        </p:spPr>
        <p:txBody>
          <a:bodyPr wrap="square">
            <a:spAutoFit/>
          </a:bodyPr>
          <a:lstStyle/>
          <a:p>
            <a:r>
              <a:rPr lang="en-US" sz="1800" dirty="0">
                <a:solidFill>
                  <a:schemeClr val="accent3">
                    <a:lumMod val="25000"/>
                  </a:schemeClr>
                </a:solidFill>
                <a:latin typeface="Abadi" panose="020B0604020104020204" pitchFamily="34" charset="0"/>
              </a:rPr>
              <a:t>The scatter plot provides the flight number on the x-axis and the launch site on the y-axis and should help identify any relationship between </a:t>
            </a:r>
            <a:r>
              <a:rPr lang="en-US" dirty="0">
                <a:solidFill>
                  <a:schemeClr val="accent3">
                    <a:lumMod val="25000"/>
                  </a:schemeClr>
                </a:solidFill>
                <a:latin typeface="Abadi" panose="020B0604020104020204" pitchFamily="34" charset="0"/>
              </a:rPr>
              <a:t>successful launch by flight number. As the scatter plot </a:t>
            </a:r>
            <a:r>
              <a:rPr lang="en-US" sz="1800" dirty="0">
                <a:solidFill>
                  <a:schemeClr val="accent3">
                    <a:lumMod val="25000"/>
                  </a:schemeClr>
                </a:solidFill>
                <a:latin typeface="Abadi" panose="020B0604020104020204" pitchFamily="34" charset="0"/>
              </a:rPr>
              <a:t>shows that there is a higher chance of success if the flight number is higher particularly at launch site “CCAFS SLC 40”.</a:t>
            </a:r>
            <a:endParaRPr lang="en-US" dirty="0"/>
          </a:p>
        </p:txBody>
      </p:sp>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7" name="Picture 6">
            <a:extLst>
              <a:ext uri="{FF2B5EF4-FFF2-40B4-BE49-F238E27FC236}">
                <a16:creationId xmlns:a16="http://schemas.microsoft.com/office/drawing/2014/main" id="{470CC640-76D9-9CDC-3E2C-5D07553F6B57}"/>
              </a:ext>
            </a:extLst>
          </p:cNvPr>
          <p:cNvPicPr>
            <a:picLocks noChangeAspect="1"/>
          </p:cNvPicPr>
          <p:nvPr/>
        </p:nvPicPr>
        <p:blipFill>
          <a:blip r:embed="rId3"/>
          <a:stretch>
            <a:fillRect/>
          </a:stretch>
        </p:blipFill>
        <p:spPr>
          <a:xfrm>
            <a:off x="453488" y="3746564"/>
            <a:ext cx="10832123" cy="2122539"/>
          </a:xfrm>
          <a:prstGeom prst="rect">
            <a:avLst/>
          </a:prstGeom>
        </p:spPr>
      </p:pic>
      <p:sp>
        <p:nvSpPr>
          <p:cNvPr id="10" name="TextBox 9">
            <a:extLst>
              <a:ext uri="{FF2B5EF4-FFF2-40B4-BE49-F238E27FC236}">
                <a16:creationId xmlns:a16="http://schemas.microsoft.com/office/drawing/2014/main" id="{453BDC31-6710-C8CD-89EA-1A15D050CD70}"/>
              </a:ext>
            </a:extLst>
          </p:cNvPr>
          <p:cNvSpPr txBox="1"/>
          <p:nvPr/>
        </p:nvSpPr>
        <p:spPr>
          <a:xfrm>
            <a:off x="1195753" y="1889017"/>
            <a:ext cx="10089857" cy="1200329"/>
          </a:xfrm>
          <a:prstGeom prst="rect">
            <a:avLst/>
          </a:prstGeom>
          <a:noFill/>
        </p:spPr>
        <p:txBody>
          <a:bodyPr wrap="square">
            <a:spAutoFit/>
          </a:bodyPr>
          <a:lstStyle/>
          <a:p>
            <a:r>
              <a:rPr lang="en-US" sz="1800" dirty="0">
                <a:solidFill>
                  <a:schemeClr val="accent3">
                    <a:lumMod val="25000"/>
                  </a:schemeClr>
                </a:solidFill>
                <a:latin typeface="Abadi" panose="020B0604020104020204" pitchFamily="34" charset="0"/>
              </a:rPr>
              <a:t>The scatter plot provides the payload mass on the </a:t>
            </a:r>
            <a:r>
              <a:rPr lang="en-US" dirty="0">
                <a:solidFill>
                  <a:schemeClr val="accent3">
                    <a:lumMod val="25000"/>
                  </a:schemeClr>
                </a:solidFill>
                <a:latin typeface="Abadi" panose="020B0604020104020204" pitchFamily="34" charset="0"/>
              </a:rPr>
              <a:t>x-axis and launch site on the y-axis. The scatter plot should help identify whether the higher the payload mass impacts the success of the launch. As it </a:t>
            </a:r>
            <a:r>
              <a:rPr lang="en-US" sz="1800" dirty="0">
                <a:solidFill>
                  <a:schemeClr val="accent3">
                    <a:lumMod val="25000"/>
                  </a:schemeClr>
                </a:solidFill>
                <a:latin typeface="Abadi" panose="020B0604020104020204" pitchFamily="34" charset="0"/>
              </a:rPr>
              <a:t>shows most (but not all) of the launches that </a:t>
            </a:r>
            <a:r>
              <a:rPr lang="en-US" dirty="0">
                <a:solidFill>
                  <a:schemeClr val="accent3">
                    <a:lumMod val="25000"/>
                  </a:schemeClr>
                </a:solidFill>
                <a:latin typeface="Abadi" panose="020B0604020104020204" pitchFamily="34" charset="0"/>
              </a:rPr>
              <a:t>had payloads greater than 1300 had</a:t>
            </a:r>
            <a:r>
              <a:rPr lang="en-US" sz="1800" dirty="0">
                <a:solidFill>
                  <a:schemeClr val="accent3">
                    <a:lumMod val="25000"/>
                  </a:schemeClr>
                </a:solidFill>
                <a:latin typeface="Abadi" panose="020B0604020104020204" pitchFamily="34" charset="0"/>
              </a:rPr>
              <a:t> a higher chance of success.</a:t>
            </a:r>
            <a:endParaRPr lang="en-US" dirty="0"/>
          </a:p>
        </p:txBody>
      </p:sp>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82114"/>
            <a:ext cx="3932238"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launch sites with the highest success rates were ES-L1, GEO, HEO, SSO and followed by VLEO and LEO.</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a:extLst>
              <a:ext uri="{FF2B5EF4-FFF2-40B4-BE49-F238E27FC236}">
                <a16:creationId xmlns:a16="http://schemas.microsoft.com/office/drawing/2014/main" id="{B90A24DE-1C4C-1831-0D72-EECBC5E3718E}"/>
              </a:ext>
            </a:extLst>
          </p:cNvPr>
          <p:cNvPicPr>
            <a:picLocks noChangeAspect="1"/>
          </p:cNvPicPr>
          <p:nvPr/>
        </p:nvPicPr>
        <p:blipFill>
          <a:blip r:embed="rId3"/>
          <a:stretch>
            <a:fillRect/>
          </a:stretch>
        </p:blipFill>
        <p:spPr>
          <a:xfrm>
            <a:off x="4873634" y="1574913"/>
            <a:ext cx="6936031" cy="3963446"/>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B733FD10-48C4-DACD-3183-D753339222AF}"/>
              </a:ext>
            </a:extLst>
          </p:cNvPr>
          <p:cNvPicPr>
            <a:picLocks noChangeAspect="1"/>
          </p:cNvPicPr>
          <p:nvPr/>
        </p:nvPicPr>
        <p:blipFill>
          <a:blip r:embed="rId3"/>
          <a:stretch>
            <a:fillRect/>
          </a:stretch>
        </p:blipFill>
        <p:spPr>
          <a:xfrm>
            <a:off x="658398" y="3579438"/>
            <a:ext cx="10396463" cy="2040427"/>
          </a:xfrm>
          <a:prstGeom prst="rect">
            <a:avLst/>
          </a:prstGeom>
        </p:spPr>
      </p:pic>
      <p:sp>
        <p:nvSpPr>
          <p:cNvPr id="7" name="TextBox 6">
            <a:extLst>
              <a:ext uri="{FF2B5EF4-FFF2-40B4-BE49-F238E27FC236}">
                <a16:creationId xmlns:a16="http://schemas.microsoft.com/office/drawing/2014/main" id="{9D3F7964-B60A-A330-001A-EC0EC549A84F}"/>
              </a:ext>
            </a:extLst>
          </p:cNvPr>
          <p:cNvSpPr txBox="1"/>
          <p:nvPr/>
        </p:nvSpPr>
        <p:spPr>
          <a:xfrm>
            <a:off x="1195753" y="1889017"/>
            <a:ext cx="10089857" cy="923330"/>
          </a:xfrm>
          <a:prstGeom prst="rect">
            <a:avLst/>
          </a:prstGeom>
          <a:noFill/>
        </p:spPr>
        <p:txBody>
          <a:bodyPr wrap="square">
            <a:spAutoFit/>
          </a:bodyPr>
          <a:lstStyle/>
          <a:p>
            <a:r>
              <a:rPr lang="en-US" sz="1800" dirty="0">
                <a:solidFill>
                  <a:schemeClr val="accent3">
                    <a:lumMod val="25000"/>
                  </a:schemeClr>
                </a:solidFill>
                <a:latin typeface="Abadi" panose="020B0604020104020204" pitchFamily="34" charset="0"/>
              </a:rPr>
              <a:t>The scatter plot provides the flight number on the x-axis and the orbit on the y-axis. The scatter plot should help identify any relationship between the success of the flight by orbit type; however, based on the graph, there doesn’t seem to be a relationship between these attributes.</a:t>
            </a:r>
            <a:endParaRPr lang="en-US" dirty="0"/>
          </a:p>
        </p:txBody>
      </p:sp>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C95F4849-1548-D8F0-5CBD-26163BC87CD5}"/>
              </a:ext>
            </a:extLst>
          </p:cNvPr>
          <p:cNvPicPr>
            <a:picLocks noChangeAspect="1"/>
          </p:cNvPicPr>
          <p:nvPr/>
        </p:nvPicPr>
        <p:blipFill>
          <a:blip r:embed="rId3"/>
          <a:stretch>
            <a:fillRect/>
          </a:stretch>
        </p:blipFill>
        <p:spPr>
          <a:xfrm>
            <a:off x="1090247" y="4051974"/>
            <a:ext cx="9319846" cy="1829128"/>
          </a:xfrm>
          <a:prstGeom prst="rect">
            <a:avLst/>
          </a:prstGeom>
        </p:spPr>
      </p:pic>
      <p:sp>
        <p:nvSpPr>
          <p:cNvPr id="2" name="TextBox 1">
            <a:extLst>
              <a:ext uri="{FF2B5EF4-FFF2-40B4-BE49-F238E27FC236}">
                <a16:creationId xmlns:a16="http://schemas.microsoft.com/office/drawing/2014/main" id="{522A1E60-08A8-CCC2-E62B-7EA9A6B67B61}"/>
              </a:ext>
            </a:extLst>
          </p:cNvPr>
          <p:cNvSpPr txBox="1"/>
          <p:nvPr/>
        </p:nvSpPr>
        <p:spPr>
          <a:xfrm>
            <a:off x="1195753" y="1889017"/>
            <a:ext cx="10089857" cy="1200329"/>
          </a:xfrm>
          <a:prstGeom prst="rect">
            <a:avLst/>
          </a:prstGeom>
          <a:noFill/>
        </p:spPr>
        <p:txBody>
          <a:bodyPr wrap="square">
            <a:spAutoFit/>
          </a:bodyPr>
          <a:lstStyle/>
          <a:p>
            <a:r>
              <a:rPr lang="en-US" sz="1800" dirty="0">
                <a:solidFill>
                  <a:schemeClr val="accent3">
                    <a:lumMod val="25000"/>
                  </a:schemeClr>
                </a:solidFill>
                <a:latin typeface="Abadi" panose="020B0604020104020204" pitchFamily="34" charset="0"/>
              </a:rPr>
              <a:t>The scatter plot provides the payload mass on the </a:t>
            </a:r>
            <a:r>
              <a:rPr lang="en-US" dirty="0">
                <a:solidFill>
                  <a:schemeClr val="accent3">
                    <a:lumMod val="25000"/>
                  </a:schemeClr>
                </a:solidFill>
                <a:latin typeface="Abadi" panose="020B0604020104020204" pitchFamily="34" charset="0"/>
              </a:rPr>
              <a:t>x-axis and orbit type on the y-axis. The scatter plot should help identify whether the higher the payload mass impacts the success of the launch based on orbit type. Based on the scatter plot, there doesn’t seem to be any relationship between payload mass and orbit type.</a:t>
            </a:r>
            <a:endParaRPr lang="en-US" dirty="0"/>
          </a:p>
        </p:txBody>
      </p:sp>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A49C39B3-1F24-D93A-E017-1A20359020FB}"/>
              </a:ext>
            </a:extLst>
          </p:cNvPr>
          <p:cNvPicPr>
            <a:picLocks noChangeAspect="1"/>
          </p:cNvPicPr>
          <p:nvPr/>
        </p:nvPicPr>
        <p:blipFill>
          <a:blip r:embed="rId3"/>
          <a:stretch>
            <a:fillRect/>
          </a:stretch>
        </p:blipFill>
        <p:spPr>
          <a:xfrm>
            <a:off x="2654937" y="3270738"/>
            <a:ext cx="6242830" cy="3411416"/>
          </a:xfrm>
          <a:prstGeom prst="rect">
            <a:avLst/>
          </a:prstGeom>
        </p:spPr>
      </p:pic>
      <p:sp>
        <p:nvSpPr>
          <p:cNvPr id="2" name="TextBox 1">
            <a:extLst>
              <a:ext uri="{FF2B5EF4-FFF2-40B4-BE49-F238E27FC236}">
                <a16:creationId xmlns:a16="http://schemas.microsoft.com/office/drawing/2014/main" id="{11F3316C-31C7-7AA2-A362-B3EAFCE747CA}"/>
              </a:ext>
            </a:extLst>
          </p:cNvPr>
          <p:cNvSpPr txBox="1"/>
          <p:nvPr/>
        </p:nvSpPr>
        <p:spPr>
          <a:xfrm>
            <a:off x="1195753" y="1889017"/>
            <a:ext cx="10089857" cy="646331"/>
          </a:xfrm>
          <a:prstGeom prst="rect">
            <a:avLst/>
          </a:prstGeom>
          <a:noFill/>
        </p:spPr>
        <p:txBody>
          <a:bodyPr wrap="square">
            <a:spAutoFit/>
          </a:bodyPr>
          <a:lstStyle/>
          <a:p>
            <a:r>
              <a:rPr lang="en-US" sz="1800" dirty="0">
                <a:solidFill>
                  <a:schemeClr val="accent3">
                    <a:lumMod val="25000"/>
                  </a:schemeClr>
                </a:solidFill>
                <a:latin typeface="Abadi" panose="020B0604020104020204" pitchFamily="34" charset="0"/>
              </a:rPr>
              <a:t>The plot provides a timeline of launch success. </a:t>
            </a:r>
            <a:r>
              <a:rPr lang="en-US" dirty="0">
                <a:solidFill>
                  <a:schemeClr val="accent3">
                    <a:lumMod val="25000"/>
                  </a:schemeClr>
                </a:solidFill>
                <a:latin typeface="Abadi" panose="020B0604020104020204" pitchFamily="34" charset="0"/>
              </a:rPr>
              <a:t>O</a:t>
            </a:r>
            <a:r>
              <a:rPr lang="en-US" sz="1800" dirty="0">
                <a:solidFill>
                  <a:schemeClr val="accent3">
                    <a:lumMod val="25000"/>
                  </a:schemeClr>
                </a:solidFill>
                <a:latin typeface="Abadi" panose="020B0604020104020204" pitchFamily="34" charset="0"/>
              </a:rPr>
              <a:t>n the </a:t>
            </a:r>
            <a:r>
              <a:rPr lang="en-US" dirty="0">
                <a:solidFill>
                  <a:schemeClr val="accent3">
                    <a:lumMod val="25000"/>
                  </a:schemeClr>
                </a:solidFill>
                <a:latin typeface="Abadi" panose="020B0604020104020204" pitchFamily="34" charset="0"/>
              </a:rPr>
              <a:t>x-axis is the year and the class on the y-axis. The timeline should help identify a favorable trend of successful launches by year.</a:t>
            </a:r>
            <a:endParaRPr lang="en-US" dirty="0"/>
          </a:p>
        </p:txBody>
      </p:sp>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SQL query returned the following list of distinct launch sites:</a:t>
            </a:r>
          </a:p>
          <a:p>
            <a:pPr lvl="1">
              <a:lnSpc>
                <a:spcPct val="100000"/>
              </a:lnSpc>
              <a:spcBef>
                <a:spcPts val="1400"/>
              </a:spcBef>
            </a:pPr>
            <a:r>
              <a:rPr lang="en-US" sz="1800" dirty="0">
                <a:solidFill>
                  <a:schemeClr val="accent3">
                    <a:lumMod val="25000"/>
                  </a:schemeClr>
                </a:solidFill>
                <a:latin typeface="Abadi" panose="020B0604020104020204" pitchFamily="34" charset="0"/>
              </a:rPr>
              <a:t>CCAFS LC-40</a:t>
            </a:r>
          </a:p>
          <a:p>
            <a:pPr lvl="1">
              <a:lnSpc>
                <a:spcPct val="100000"/>
              </a:lnSpc>
              <a:spcBef>
                <a:spcPts val="1400"/>
              </a:spcBef>
            </a:pPr>
            <a:r>
              <a:rPr lang="en-US" sz="1800" dirty="0">
                <a:solidFill>
                  <a:schemeClr val="accent3">
                    <a:lumMod val="25000"/>
                  </a:schemeClr>
                </a:solidFill>
                <a:latin typeface="Abadi" panose="020B0604020104020204" pitchFamily="34" charset="0"/>
              </a:rPr>
              <a:t>VAFB SLC-4A</a:t>
            </a:r>
          </a:p>
          <a:p>
            <a:pPr lvl="1">
              <a:lnSpc>
                <a:spcPct val="100000"/>
              </a:lnSpc>
              <a:spcBef>
                <a:spcPts val="1400"/>
              </a:spcBef>
            </a:pPr>
            <a:r>
              <a:rPr lang="en-US" sz="1800" dirty="0">
                <a:solidFill>
                  <a:schemeClr val="accent3">
                    <a:lumMod val="25000"/>
                  </a:schemeClr>
                </a:solidFill>
                <a:latin typeface="Abadi" panose="020B0604020104020204" pitchFamily="34" charset="0"/>
              </a:rPr>
              <a:t>KSC LC-39A</a:t>
            </a:r>
          </a:p>
          <a:p>
            <a:pPr lvl="1">
              <a:lnSpc>
                <a:spcPct val="100000"/>
              </a:lnSpc>
              <a:spcBef>
                <a:spcPts val="1400"/>
              </a:spcBef>
            </a:pPr>
            <a:r>
              <a:rPr lang="en-US" sz="1800" dirty="0">
                <a:solidFill>
                  <a:schemeClr val="accent3">
                    <a:lumMod val="25000"/>
                  </a:schemeClr>
                </a:solidFill>
                <a:latin typeface="Abadi" panose="020B0604020104020204" pitchFamily="34" charset="0"/>
              </a:rPr>
              <a:t>CCAFS CLS-40</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7" name="Picture 6">
            <a:extLst>
              <a:ext uri="{FF2B5EF4-FFF2-40B4-BE49-F238E27FC236}">
                <a16:creationId xmlns:a16="http://schemas.microsoft.com/office/drawing/2014/main" id="{72C92E68-7934-DD75-3D5B-D3AB23478306}"/>
              </a:ext>
            </a:extLst>
          </p:cNvPr>
          <p:cNvPicPr>
            <a:picLocks noChangeAspect="1"/>
          </p:cNvPicPr>
          <p:nvPr/>
        </p:nvPicPr>
        <p:blipFill>
          <a:blip r:embed="rId3"/>
          <a:stretch>
            <a:fillRect/>
          </a:stretch>
        </p:blipFill>
        <p:spPr>
          <a:xfrm>
            <a:off x="4316995" y="2653318"/>
            <a:ext cx="5449060" cy="2695951"/>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SQL query returned a sample of records in which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26553233-FCF6-43CC-E403-8F4ACC161330}"/>
              </a:ext>
            </a:extLst>
          </p:cNvPr>
          <p:cNvPicPr>
            <a:picLocks noChangeAspect="1"/>
          </p:cNvPicPr>
          <p:nvPr/>
        </p:nvPicPr>
        <p:blipFill>
          <a:blip r:embed="rId3"/>
          <a:stretch>
            <a:fillRect/>
          </a:stretch>
        </p:blipFill>
        <p:spPr>
          <a:xfrm>
            <a:off x="427866" y="3622784"/>
            <a:ext cx="10429875" cy="2294003"/>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SQL query turned the sum of the total payload mass of 45,596 for customer NASA (CRS).</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A1AADB10-5D67-5E8C-1F54-D1F00CB81E73}"/>
              </a:ext>
            </a:extLst>
          </p:cNvPr>
          <p:cNvPicPr>
            <a:picLocks noChangeAspect="1"/>
          </p:cNvPicPr>
          <p:nvPr/>
        </p:nvPicPr>
        <p:blipFill>
          <a:blip r:embed="rId3"/>
          <a:stretch>
            <a:fillRect/>
          </a:stretch>
        </p:blipFill>
        <p:spPr>
          <a:xfrm>
            <a:off x="2103772" y="3580120"/>
            <a:ext cx="7078063" cy="1981477"/>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SQL query returned the average payload mass carried by booster version F9 v1.1 is 2,928.40.</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F5AC46D7-49CE-62B5-AC98-A7EF307B281C}"/>
              </a:ext>
            </a:extLst>
          </p:cNvPr>
          <p:cNvPicPr>
            <a:picLocks noChangeAspect="1"/>
          </p:cNvPicPr>
          <p:nvPr/>
        </p:nvPicPr>
        <p:blipFill>
          <a:blip r:embed="rId3"/>
          <a:stretch>
            <a:fillRect/>
          </a:stretch>
        </p:blipFill>
        <p:spPr>
          <a:xfrm>
            <a:off x="2170457" y="3557456"/>
            <a:ext cx="6944694" cy="1876687"/>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SQL query returned the date of the first successful landing outcome on ground pad, which was performed on December 22, 2015.</a:t>
            </a:r>
            <a:endParaRPr lang="en-US" dirty="0">
              <a:solidFill>
                <a:schemeClr val="accent3">
                  <a:lumMod val="25000"/>
                </a:schemeClr>
              </a:solidFill>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B913584D-FFC3-B273-408E-4EBB338F3A45}"/>
              </a:ext>
            </a:extLst>
          </p:cNvPr>
          <p:cNvPicPr>
            <a:picLocks noChangeAspect="1"/>
          </p:cNvPicPr>
          <p:nvPr/>
        </p:nvPicPr>
        <p:blipFill>
          <a:blip r:embed="rId3"/>
          <a:stretch>
            <a:fillRect/>
          </a:stretch>
        </p:blipFill>
        <p:spPr>
          <a:xfrm>
            <a:off x="2366478" y="3558505"/>
            <a:ext cx="6944694" cy="1829055"/>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28427"/>
            <a:ext cx="9745589" cy="2574925"/>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SQL query returned a list of boosters that have successfully landed on drone ship and had payload mass greater than 4,000 but less than 6,000 are:</a:t>
            </a:r>
          </a:p>
          <a:p>
            <a:pPr lvl="1">
              <a:lnSpc>
                <a:spcPct val="100000"/>
              </a:lnSpc>
              <a:spcBef>
                <a:spcPts val="600"/>
              </a:spcBef>
            </a:pPr>
            <a:r>
              <a:rPr lang="en-US" sz="1800" dirty="0">
                <a:solidFill>
                  <a:schemeClr val="accent3">
                    <a:lumMod val="25000"/>
                  </a:schemeClr>
                </a:solidFill>
                <a:latin typeface="Abadi"/>
              </a:rPr>
              <a:t>F9 FT B1022</a:t>
            </a:r>
          </a:p>
          <a:p>
            <a:pPr lvl="1">
              <a:lnSpc>
                <a:spcPct val="100000"/>
              </a:lnSpc>
              <a:spcBef>
                <a:spcPts val="600"/>
              </a:spcBef>
            </a:pPr>
            <a:r>
              <a:rPr lang="en-US" sz="1800" dirty="0">
                <a:solidFill>
                  <a:schemeClr val="accent3">
                    <a:lumMod val="25000"/>
                  </a:schemeClr>
                </a:solidFill>
                <a:latin typeface="Abadi"/>
              </a:rPr>
              <a:t>F9 FT B1026</a:t>
            </a:r>
          </a:p>
          <a:p>
            <a:pPr lvl="1">
              <a:lnSpc>
                <a:spcPct val="100000"/>
              </a:lnSpc>
              <a:spcBef>
                <a:spcPts val="600"/>
              </a:spcBef>
            </a:pPr>
            <a:r>
              <a:rPr lang="en-US" sz="1800" dirty="0">
                <a:solidFill>
                  <a:schemeClr val="accent3">
                    <a:lumMod val="25000"/>
                  </a:schemeClr>
                </a:solidFill>
                <a:latin typeface="Abadi"/>
              </a:rPr>
              <a:t>F9 FT B1021.2</a:t>
            </a:r>
          </a:p>
          <a:p>
            <a:pPr lvl="1">
              <a:lnSpc>
                <a:spcPct val="100000"/>
              </a:lnSpc>
              <a:spcBef>
                <a:spcPts val="600"/>
              </a:spcBef>
            </a:pPr>
            <a:r>
              <a:rPr lang="en-US" sz="1800" dirty="0">
                <a:solidFill>
                  <a:schemeClr val="accent3">
                    <a:lumMod val="25000"/>
                  </a:schemeClr>
                </a:solidFill>
                <a:latin typeface="Abadi"/>
              </a:rPr>
              <a:t>F9 FT B1031.2</a:t>
            </a: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2CCE742E-DECC-C1B6-8D43-C8B207C7BACE}"/>
              </a:ext>
            </a:extLst>
          </p:cNvPr>
          <p:cNvPicPr>
            <a:picLocks noChangeAspect="1"/>
          </p:cNvPicPr>
          <p:nvPr/>
        </p:nvPicPr>
        <p:blipFill>
          <a:blip r:embed="rId3"/>
          <a:stretch>
            <a:fillRect/>
          </a:stretch>
        </p:blipFill>
        <p:spPr>
          <a:xfrm>
            <a:off x="770011" y="4003352"/>
            <a:ext cx="11113234" cy="2597662"/>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1270000"/>
            <a:ext cx="9709097" cy="5157211"/>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pPr>
            <a:r>
              <a:rPr lang="en-US" sz="1800" dirty="0">
                <a:solidFill>
                  <a:schemeClr val="accent3">
                    <a:lumMod val="25000"/>
                  </a:schemeClr>
                </a:solidFill>
                <a:latin typeface="Abadi" panose="020B0604020104020204" pitchFamily="34" charset="0"/>
              </a:rPr>
              <a:t>Data collection:</a:t>
            </a:r>
          </a:p>
          <a:p>
            <a:pPr lvl="2">
              <a:lnSpc>
                <a:spcPct val="100000"/>
              </a:lnSpc>
              <a:spcBef>
                <a:spcPts val="1400"/>
              </a:spcBef>
            </a:pPr>
            <a:r>
              <a:rPr lang="en-US" sz="1400" dirty="0">
                <a:solidFill>
                  <a:schemeClr val="accent3">
                    <a:lumMod val="25000"/>
                  </a:schemeClr>
                </a:solidFill>
                <a:latin typeface="Abadi" panose="020B0604020104020204" pitchFamily="34" charset="0"/>
              </a:rPr>
              <a:t>API</a:t>
            </a:r>
          </a:p>
          <a:p>
            <a:pPr lvl="2">
              <a:lnSpc>
                <a:spcPct val="100000"/>
              </a:lnSpc>
              <a:spcBef>
                <a:spcPts val="1400"/>
              </a:spcBef>
            </a:pPr>
            <a:r>
              <a:rPr lang="en-US" sz="1400" dirty="0">
                <a:solidFill>
                  <a:schemeClr val="accent3">
                    <a:lumMod val="25000"/>
                  </a:schemeClr>
                </a:solidFill>
                <a:latin typeface="Abadi" panose="020B0604020104020204" pitchFamily="34" charset="0"/>
              </a:rPr>
              <a:t>Web Scraping</a:t>
            </a:r>
          </a:p>
          <a:p>
            <a:pPr lvl="1">
              <a:lnSpc>
                <a:spcPct val="100000"/>
              </a:lnSpc>
              <a:spcBef>
                <a:spcPts val="1400"/>
              </a:spcBef>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pPr>
            <a:r>
              <a:rPr lang="en-US" sz="1800" dirty="0">
                <a:solidFill>
                  <a:schemeClr val="accent3">
                    <a:lumMod val="25000"/>
                  </a:schemeClr>
                </a:solidFill>
                <a:latin typeface="Abadi" panose="020B0604020104020204" pitchFamily="34" charset="0"/>
              </a:rPr>
              <a:t>EDA with SQL</a:t>
            </a:r>
          </a:p>
          <a:p>
            <a:pPr lvl="1">
              <a:lnSpc>
                <a:spcPct val="100000"/>
              </a:lnSpc>
              <a:spcBef>
                <a:spcPts val="1400"/>
              </a:spcBef>
            </a:pPr>
            <a:r>
              <a:rPr lang="en-US" sz="1800" dirty="0">
                <a:solidFill>
                  <a:schemeClr val="accent3">
                    <a:lumMod val="25000"/>
                  </a:schemeClr>
                </a:solidFill>
                <a:latin typeface="Abadi" panose="020B0604020104020204" pitchFamily="34" charset="0"/>
              </a:rPr>
              <a:t>Data Visualization with Dash, </a:t>
            </a:r>
            <a:r>
              <a:rPr lang="en-US" sz="1800" dirty="0" err="1">
                <a:solidFill>
                  <a:schemeClr val="accent3">
                    <a:lumMod val="25000"/>
                  </a:schemeClr>
                </a:solidFill>
                <a:latin typeface="Abadi" panose="020B0604020104020204" pitchFamily="34" charset="0"/>
              </a:rPr>
              <a:t>Ploty</a:t>
            </a:r>
            <a:r>
              <a:rPr lang="en-US" sz="1800" dirty="0">
                <a:solidFill>
                  <a:schemeClr val="accent3">
                    <a:lumMod val="25000"/>
                  </a:schemeClr>
                </a:solidFill>
                <a:latin typeface="Abadi" panose="020B0604020104020204" pitchFamily="34" charset="0"/>
              </a:rPr>
              <a:t>, and Folium</a:t>
            </a:r>
          </a:p>
          <a:p>
            <a:pPr lvl="1">
              <a:lnSpc>
                <a:spcPct val="100000"/>
              </a:lnSpc>
              <a:spcBef>
                <a:spcPts val="1400"/>
              </a:spcBef>
            </a:pPr>
            <a:r>
              <a:rPr lang="en-US" sz="1800" dirty="0">
                <a:solidFill>
                  <a:schemeClr val="accent3">
                    <a:lumMod val="25000"/>
                  </a:schemeClr>
                </a:solidFill>
                <a:latin typeface="Abadi" panose="020B0604020104020204" pitchFamily="34" charset="0"/>
              </a:rPr>
              <a:t>Predications with supervised machine learning</a:t>
            </a:r>
          </a:p>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p>
          <a:p>
            <a:pPr lvl="1">
              <a:lnSpc>
                <a:spcPct val="100000"/>
              </a:lnSpc>
              <a:spcBef>
                <a:spcPts val="1400"/>
              </a:spcBef>
            </a:pPr>
            <a:r>
              <a:rPr lang="en-US" sz="1800" dirty="0">
                <a:solidFill>
                  <a:schemeClr val="accent3">
                    <a:lumMod val="25000"/>
                  </a:schemeClr>
                </a:solidFill>
                <a:latin typeface="Abadi" panose="020B0604020104020204" pitchFamily="34" charset="0"/>
              </a:rPr>
              <a:t>Interactive &amp; predictive analytics</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SQL query returned an aggregation of launch outcomes. Out of 101 launches, the total number of successful and failure mission outcomes are:</a:t>
            </a:r>
          </a:p>
          <a:p>
            <a:pPr lvl="1">
              <a:lnSpc>
                <a:spcPct val="100000"/>
              </a:lnSpc>
              <a:spcBef>
                <a:spcPts val="600"/>
              </a:spcBef>
            </a:pPr>
            <a:r>
              <a:rPr lang="en-US" sz="1800" dirty="0">
                <a:solidFill>
                  <a:schemeClr val="accent3">
                    <a:lumMod val="25000"/>
                  </a:schemeClr>
                </a:solidFill>
                <a:latin typeface="Abadi" panose="020B0604020104020204" pitchFamily="34" charset="0"/>
              </a:rPr>
              <a:t>100 successful (1 success but payload status was not defined)</a:t>
            </a:r>
          </a:p>
          <a:p>
            <a:pPr lvl="1">
              <a:lnSpc>
                <a:spcPct val="100000"/>
              </a:lnSpc>
              <a:spcBef>
                <a:spcPts val="600"/>
              </a:spcBef>
            </a:pPr>
            <a:r>
              <a:rPr lang="en-US" sz="1800" dirty="0">
                <a:solidFill>
                  <a:schemeClr val="accent3">
                    <a:lumMod val="25000"/>
                  </a:schemeClr>
                </a:solidFill>
                <a:latin typeface="Abadi" panose="020B0604020104020204" pitchFamily="34" charset="0"/>
              </a:rPr>
              <a:t>1 failure</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FB01D816-35DB-5899-B797-57CC725037C3}"/>
              </a:ext>
            </a:extLst>
          </p:cNvPr>
          <p:cNvPicPr>
            <a:picLocks noChangeAspect="1"/>
          </p:cNvPicPr>
          <p:nvPr/>
        </p:nvPicPr>
        <p:blipFill>
          <a:blip r:embed="rId3"/>
          <a:stretch>
            <a:fillRect/>
          </a:stretch>
        </p:blipFill>
        <p:spPr>
          <a:xfrm>
            <a:off x="734028" y="3652486"/>
            <a:ext cx="10659963" cy="2524477"/>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3468615"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SQL query provides the list of boosters that have carried the highest payload masses.</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D3DD3BAC-0E9E-679C-937D-7D0C43572475}"/>
              </a:ext>
            </a:extLst>
          </p:cNvPr>
          <p:cNvPicPr>
            <a:picLocks noChangeAspect="1"/>
          </p:cNvPicPr>
          <p:nvPr/>
        </p:nvPicPr>
        <p:blipFill>
          <a:blip r:embed="rId3"/>
          <a:stretch>
            <a:fillRect/>
          </a:stretch>
        </p:blipFill>
        <p:spPr>
          <a:xfrm>
            <a:off x="4284571" y="1825625"/>
            <a:ext cx="7665226" cy="3635592"/>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1382999"/>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for in year 2015</a:t>
            </a:r>
          </a:p>
          <a:p>
            <a:pPr marL="0" indent="0">
              <a:lnSpc>
                <a:spcPct val="100000"/>
              </a:lnSpc>
              <a:spcBef>
                <a:spcPts val="1400"/>
              </a:spcBef>
              <a:buNone/>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AC601F8F-4E27-6536-5E65-1F8EA213EBC5}"/>
              </a:ext>
            </a:extLst>
          </p:cNvPr>
          <p:cNvPicPr>
            <a:picLocks noChangeAspect="1"/>
          </p:cNvPicPr>
          <p:nvPr/>
        </p:nvPicPr>
        <p:blipFill>
          <a:blip r:embed="rId3"/>
          <a:stretch>
            <a:fillRect/>
          </a:stretch>
        </p:blipFill>
        <p:spPr>
          <a:xfrm>
            <a:off x="2122361" y="3904648"/>
            <a:ext cx="7964011" cy="268642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The SQL query ranks by descending count the landing outcomes from June 6, 2010 until March 20, 2017. The “Success (drone ship)” tied with “No attempt” have the most landing outcomes.</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6CC5B422-A36A-3C57-06D5-31CD79664028}"/>
              </a:ext>
            </a:extLst>
          </p:cNvPr>
          <p:cNvPicPr>
            <a:picLocks noChangeAspect="1"/>
          </p:cNvPicPr>
          <p:nvPr/>
        </p:nvPicPr>
        <p:blipFill>
          <a:blip r:embed="rId3"/>
          <a:stretch>
            <a:fillRect/>
          </a:stretch>
        </p:blipFill>
        <p:spPr>
          <a:xfrm>
            <a:off x="1047749" y="3462595"/>
            <a:ext cx="10523146" cy="2714367"/>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30EE4BA-FC81-D30B-B35D-CEC2ED9DBD2D}"/>
              </a:ext>
            </a:extLst>
          </p:cNvPr>
          <p:cNvPicPr>
            <a:picLocks noChangeAspect="1"/>
          </p:cNvPicPr>
          <p:nvPr/>
        </p:nvPicPr>
        <p:blipFill>
          <a:blip r:embed="rId3"/>
          <a:stretch>
            <a:fillRect/>
          </a:stretch>
        </p:blipFill>
        <p:spPr>
          <a:xfrm>
            <a:off x="4076700" y="1825625"/>
            <a:ext cx="7580009" cy="4576990"/>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3220965"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launch sites are in California and Florida, in which Florida has more than California.</a:t>
            </a:r>
          </a:p>
          <a:p>
            <a:endParaRPr lang="en-US"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1&gt;</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Florida &amp; California Launch Sites Outcomes</a:t>
            </a:r>
          </a:p>
        </p:txBody>
      </p:sp>
      <p:pic>
        <p:nvPicPr>
          <p:cNvPr id="4" name="Picture 3">
            <a:extLst>
              <a:ext uri="{FF2B5EF4-FFF2-40B4-BE49-F238E27FC236}">
                <a16:creationId xmlns:a16="http://schemas.microsoft.com/office/drawing/2014/main" id="{130B20DB-1706-5AF8-886B-7857EF4B5E11}"/>
              </a:ext>
            </a:extLst>
          </p:cNvPr>
          <p:cNvPicPr>
            <a:picLocks noChangeAspect="1"/>
          </p:cNvPicPr>
          <p:nvPr/>
        </p:nvPicPr>
        <p:blipFill>
          <a:blip r:embed="rId3"/>
          <a:stretch>
            <a:fillRect/>
          </a:stretch>
        </p:blipFill>
        <p:spPr>
          <a:xfrm>
            <a:off x="770011" y="1947780"/>
            <a:ext cx="3201001" cy="1838646"/>
          </a:xfrm>
          <a:prstGeom prst="rect">
            <a:avLst/>
          </a:prstGeom>
        </p:spPr>
      </p:pic>
      <p:pic>
        <p:nvPicPr>
          <p:cNvPr id="7" name="Picture 6">
            <a:extLst>
              <a:ext uri="{FF2B5EF4-FFF2-40B4-BE49-F238E27FC236}">
                <a16:creationId xmlns:a16="http://schemas.microsoft.com/office/drawing/2014/main" id="{5630062F-127F-310E-587D-8299029A3E70}"/>
              </a:ext>
            </a:extLst>
          </p:cNvPr>
          <p:cNvPicPr>
            <a:picLocks noChangeAspect="1"/>
          </p:cNvPicPr>
          <p:nvPr/>
        </p:nvPicPr>
        <p:blipFill>
          <a:blip r:embed="rId4"/>
          <a:stretch>
            <a:fillRect/>
          </a:stretch>
        </p:blipFill>
        <p:spPr>
          <a:xfrm>
            <a:off x="788058" y="4375774"/>
            <a:ext cx="3219048" cy="1525046"/>
          </a:xfrm>
          <a:prstGeom prst="rect">
            <a:avLst/>
          </a:prstGeom>
        </p:spPr>
      </p:pic>
      <p:pic>
        <p:nvPicPr>
          <p:cNvPr id="10" name="Picture 9">
            <a:extLst>
              <a:ext uri="{FF2B5EF4-FFF2-40B4-BE49-F238E27FC236}">
                <a16:creationId xmlns:a16="http://schemas.microsoft.com/office/drawing/2014/main" id="{A9797B7C-76F0-575B-8073-21CE5ECEEFD1}"/>
              </a:ext>
            </a:extLst>
          </p:cNvPr>
          <p:cNvPicPr>
            <a:picLocks noChangeAspect="1"/>
          </p:cNvPicPr>
          <p:nvPr/>
        </p:nvPicPr>
        <p:blipFill>
          <a:blip r:embed="rId5"/>
          <a:stretch>
            <a:fillRect/>
          </a:stretch>
        </p:blipFill>
        <p:spPr>
          <a:xfrm>
            <a:off x="8066347" y="2063055"/>
            <a:ext cx="3082363" cy="2811386"/>
          </a:xfrm>
          <a:prstGeom prst="rect">
            <a:avLst/>
          </a:prstGeom>
        </p:spPr>
      </p:pic>
      <p:sp>
        <p:nvSpPr>
          <p:cNvPr id="11" name="TextBox 10">
            <a:extLst>
              <a:ext uri="{FF2B5EF4-FFF2-40B4-BE49-F238E27FC236}">
                <a16:creationId xmlns:a16="http://schemas.microsoft.com/office/drawing/2014/main" id="{64403AA1-B497-C683-0B8E-3F3085A6BC66}"/>
              </a:ext>
            </a:extLst>
          </p:cNvPr>
          <p:cNvSpPr txBox="1"/>
          <p:nvPr/>
        </p:nvSpPr>
        <p:spPr>
          <a:xfrm>
            <a:off x="1058625" y="1468440"/>
            <a:ext cx="2623772" cy="369332"/>
          </a:xfrm>
          <a:prstGeom prst="rect">
            <a:avLst/>
          </a:prstGeom>
          <a:noFill/>
        </p:spPr>
        <p:txBody>
          <a:bodyPr wrap="square">
            <a:spAutoFit/>
          </a:bodyPr>
          <a:lstStyle/>
          <a:p>
            <a:r>
              <a:rPr lang="en-US" sz="1800" dirty="0">
                <a:solidFill>
                  <a:schemeClr val="accent3">
                    <a:lumMod val="25000"/>
                  </a:schemeClr>
                </a:solidFill>
                <a:latin typeface="Abadi" panose="020B0604020104020204" pitchFamily="34" charset="0"/>
              </a:rPr>
              <a:t>Florida Launches</a:t>
            </a:r>
            <a:endParaRPr lang="en-US" dirty="0"/>
          </a:p>
        </p:txBody>
      </p:sp>
      <p:sp>
        <p:nvSpPr>
          <p:cNvPr id="12" name="TextBox 11">
            <a:extLst>
              <a:ext uri="{FF2B5EF4-FFF2-40B4-BE49-F238E27FC236}">
                <a16:creationId xmlns:a16="http://schemas.microsoft.com/office/drawing/2014/main" id="{D2A070AC-EF47-6904-FB1E-8B028ACB130E}"/>
              </a:ext>
            </a:extLst>
          </p:cNvPr>
          <p:cNvSpPr txBox="1"/>
          <p:nvPr/>
        </p:nvSpPr>
        <p:spPr>
          <a:xfrm>
            <a:off x="8363013" y="1390711"/>
            <a:ext cx="2623772" cy="369332"/>
          </a:xfrm>
          <a:prstGeom prst="rect">
            <a:avLst/>
          </a:prstGeom>
          <a:noFill/>
        </p:spPr>
        <p:txBody>
          <a:bodyPr wrap="square">
            <a:spAutoFit/>
          </a:bodyPr>
          <a:lstStyle/>
          <a:p>
            <a:r>
              <a:rPr lang="en-US" sz="1800" dirty="0">
                <a:solidFill>
                  <a:schemeClr val="accent3">
                    <a:lumMod val="25000"/>
                  </a:schemeClr>
                </a:solidFill>
                <a:latin typeface="Abadi" panose="020B0604020104020204" pitchFamily="34" charset="0"/>
              </a:rPr>
              <a:t>California Launches</a:t>
            </a:r>
            <a:endParaRPr lang="en-US" dirty="0"/>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4287579" y="2002869"/>
            <a:ext cx="3390900" cy="3567113"/>
          </a:xfrm>
          <a:prstGeom prst="rect">
            <a:avLst/>
          </a:prstGeom>
        </p:spPr>
        <p:txBody>
          <a:bodyPr lIns="91440" tIns="45720" rIns="91440" bIns="45720" anchor="t">
            <a:normAutofit fontScale="92500" lnSpcReduction="20000"/>
          </a:bodyPr>
          <a:lstStyle/>
          <a:p>
            <a:pPr>
              <a:lnSpc>
                <a:spcPct val="100000"/>
              </a:lnSpc>
              <a:spcBef>
                <a:spcPts val="1400"/>
              </a:spcBef>
            </a:pPr>
            <a:r>
              <a:rPr lang="en-US" sz="2200" dirty="0">
                <a:solidFill>
                  <a:schemeClr val="accent3">
                    <a:lumMod val="25000"/>
                  </a:schemeClr>
                </a:solidFill>
                <a:latin typeface="Abadi"/>
              </a:rPr>
              <a:t>Green markers show successful launches</a:t>
            </a:r>
          </a:p>
          <a:p>
            <a:pPr>
              <a:lnSpc>
                <a:spcPct val="100000"/>
              </a:lnSpc>
              <a:spcBef>
                <a:spcPts val="1400"/>
              </a:spcBef>
            </a:pPr>
            <a:r>
              <a:rPr lang="en-US" sz="2200" dirty="0">
                <a:solidFill>
                  <a:schemeClr val="accent3">
                    <a:lumMod val="25000"/>
                  </a:schemeClr>
                </a:solidFill>
                <a:latin typeface="Abadi"/>
              </a:rPr>
              <a:t>Red markers indicate failed launches</a:t>
            </a:r>
          </a:p>
          <a:p>
            <a:pPr>
              <a:lnSpc>
                <a:spcPct val="100000"/>
              </a:lnSpc>
              <a:spcBef>
                <a:spcPts val="1400"/>
              </a:spcBef>
            </a:pPr>
            <a:r>
              <a:rPr lang="en-US" sz="2200" dirty="0">
                <a:solidFill>
                  <a:schemeClr val="accent3">
                    <a:lumMod val="25000"/>
                  </a:schemeClr>
                </a:solidFill>
                <a:latin typeface="Abadi"/>
              </a:rPr>
              <a:t>Florida has preformed more launches than California.</a:t>
            </a:r>
          </a:p>
          <a:p>
            <a:pPr>
              <a:lnSpc>
                <a:spcPct val="100000"/>
              </a:lnSpc>
              <a:spcBef>
                <a:spcPts val="1400"/>
              </a:spcBef>
            </a:pPr>
            <a:r>
              <a:rPr lang="en-US" sz="2200" dirty="0">
                <a:solidFill>
                  <a:schemeClr val="accent3">
                    <a:lumMod val="25000"/>
                  </a:schemeClr>
                </a:solidFill>
                <a:latin typeface="Abadi"/>
              </a:rPr>
              <a:t>The second Florida site has performed more successful launches than failed launches </a:t>
            </a:r>
            <a:endParaRPr lang="en-US" dirty="0">
              <a:solidFill>
                <a:schemeClr val="accent3">
                  <a:lumMod val="25000"/>
                </a:schemeClr>
              </a:solidFill>
              <a:latin typeface="Abadi"/>
            </a:endParaRPr>
          </a:p>
          <a:p>
            <a:pPr>
              <a:spcBef>
                <a:spcPts val="1400"/>
              </a:spcBef>
            </a:pPr>
            <a:endParaRPr lang="en-US" dirty="0">
              <a:solidFill>
                <a:schemeClr val="accent3">
                  <a:lumMod val="25000"/>
                </a:schemeClr>
              </a:solidFill>
            </a:endParaRPr>
          </a:p>
        </p:txBody>
      </p:sp>
      <p:sp>
        <p:nvSpPr>
          <p:cNvPr id="14" name="Oval 13">
            <a:extLst>
              <a:ext uri="{FF2B5EF4-FFF2-40B4-BE49-F238E27FC236}">
                <a16:creationId xmlns:a16="http://schemas.microsoft.com/office/drawing/2014/main" id="{85049A86-9F2A-EF5D-0F23-5C14B549B8D5}"/>
              </a:ext>
            </a:extLst>
          </p:cNvPr>
          <p:cNvSpPr/>
          <p:nvPr/>
        </p:nvSpPr>
        <p:spPr>
          <a:xfrm>
            <a:off x="609600" y="1773079"/>
            <a:ext cx="449025" cy="436721"/>
          </a:xfrm>
          <a:prstGeom prst="ellipse">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dirty="0"/>
              <a:t>1</a:t>
            </a:r>
          </a:p>
        </p:txBody>
      </p:sp>
      <p:sp>
        <p:nvSpPr>
          <p:cNvPr id="15" name="Oval 14">
            <a:extLst>
              <a:ext uri="{FF2B5EF4-FFF2-40B4-BE49-F238E27FC236}">
                <a16:creationId xmlns:a16="http://schemas.microsoft.com/office/drawing/2014/main" id="{F6FC05BB-D0CB-D991-8E16-C83EBA968BFC}"/>
              </a:ext>
            </a:extLst>
          </p:cNvPr>
          <p:cNvSpPr/>
          <p:nvPr/>
        </p:nvSpPr>
        <p:spPr>
          <a:xfrm>
            <a:off x="537487" y="4211215"/>
            <a:ext cx="449025" cy="436721"/>
          </a:xfrm>
          <a:prstGeom prst="ellipse">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dirty="0"/>
              <a:t>2</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EE971EF-D277-6147-57C7-A2F0E3E0797C}"/>
              </a:ext>
            </a:extLst>
          </p:cNvPr>
          <p:cNvPicPr>
            <a:picLocks noChangeAspect="1"/>
          </p:cNvPicPr>
          <p:nvPr/>
        </p:nvPicPr>
        <p:blipFill>
          <a:blip r:embed="rId3"/>
          <a:stretch>
            <a:fillRect/>
          </a:stretch>
        </p:blipFill>
        <p:spPr>
          <a:xfrm>
            <a:off x="7059827" y="1811345"/>
            <a:ext cx="4600604" cy="2749474"/>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Coastline Proximity</a:t>
            </a:r>
          </a:p>
        </p:txBody>
      </p:sp>
      <p:sp>
        <p:nvSpPr>
          <p:cNvPr id="9" name="Content Placeholder 4">
            <a:extLst>
              <a:ext uri="{FF2B5EF4-FFF2-40B4-BE49-F238E27FC236}">
                <a16:creationId xmlns:a16="http://schemas.microsoft.com/office/drawing/2014/main" id="{5CF5BEDE-E8F5-5DAF-67BB-4BC649B82FF3}"/>
              </a:ext>
            </a:extLst>
          </p:cNvPr>
          <p:cNvSpPr txBox="1">
            <a:spLocks/>
          </p:cNvSpPr>
          <p:nvPr/>
        </p:nvSpPr>
        <p:spPr>
          <a:xfrm>
            <a:off x="770010" y="1825625"/>
            <a:ext cx="5680217" cy="1247089"/>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The selected launch site in Florida is in close proximity to coastline but not to any freeway or highway systems. </a:t>
            </a:r>
          </a:p>
          <a:p>
            <a:endParaRPr lang="en-US" dirty="0"/>
          </a:p>
        </p:txBody>
      </p:sp>
      <p:pic>
        <p:nvPicPr>
          <p:cNvPr id="11" name="Picture 10">
            <a:extLst>
              <a:ext uri="{FF2B5EF4-FFF2-40B4-BE49-F238E27FC236}">
                <a16:creationId xmlns:a16="http://schemas.microsoft.com/office/drawing/2014/main" id="{F0211F28-7AB1-5444-E22D-06E57FF46E97}"/>
              </a:ext>
            </a:extLst>
          </p:cNvPr>
          <p:cNvPicPr>
            <a:picLocks noChangeAspect="1"/>
          </p:cNvPicPr>
          <p:nvPr/>
        </p:nvPicPr>
        <p:blipFill>
          <a:blip r:embed="rId4"/>
          <a:stretch>
            <a:fillRect/>
          </a:stretch>
        </p:blipFill>
        <p:spPr>
          <a:xfrm>
            <a:off x="2092411" y="3876505"/>
            <a:ext cx="4104644" cy="2442845"/>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6"/>
            <a:ext cx="10293405" cy="723986"/>
          </a:xfrm>
          <a:prstGeom prst="rect">
            <a:avLst/>
          </a:prstGeom>
        </p:spPr>
        <p:txBody>
          <a:bodyPr lIns="91440" tIns="45720" rIns="91440" bIns="45720" anchor="t">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Out of the total launches of all sites, KSC LC-39A had the most successful launches; whereas CCAFS SCL-40 had the least successful launches.</a:t>
            </a: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Success Launches by Site</a:t>
            </a:r>
          </a:p>
        </p:txBody>
      </p:sp>
      <p:pic>
        <p:nvPicPr>
          <p:cNvPr id="4" name="Picture 3">
            <a:extLst>
              <a:ext uri="{FF2B5EF4-FFF2-40B4-BE49-F238E27FC236}">
                <a16:creationId xmlns:a16="http://schemas.microsoft.com/office/drawing/2014/main" id="{863F52C8-CC6E-5992-97F7-C28B03710434}"/>
              </a:ext>
            </a:extLst>
          </p:cNvPr>
          <p:cNvPicPr>
            <a:picLocks noChangeAspect="1"/>
          </p:cNvPicPr>
          <p:nvPr/>
        </p:nvPicPr>
        <p:blipFill>
          <a:blip r:embed="rId3"/>
          <a:stretch>
            <a:fillRect/>
          </a:stretch>
        </p:blipFill>
        <p:spPr>
          <a:xfrm>
            <a:off x="1129666" y="2998571"/>
            <a:ext cx="9603361" cy="3027001"/>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7" y="1659467"/>
            <a:ext cx="10081836" cy="476774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lvl="1">
              <a:spcBef>
                <a:spcPts val="1400"/>
              </a:spcBef>
            </a:pPr>
            <a:r>
              <a:rPr lang="en-US" sz="1800" b="0" i="0" dirty="0">
                <a:solidFill>
                  <a:srgbClr val="0D0D0D"/>
                </a:solidFill>
                <a:effectLst/>
                <a:latin typeface="ui-sans-serif"/>
              </a:rPr>
              <a:t>SpaceX advertises Falcon 9 rocket launches on its website </a:t>
            </a:r>
            <a:r>
              <a:rPr lang="en-US" sz="1800" b="1" i="0" dirty="0">
                <a:solidFill>
                  <a:srgbClr val="0D0D0D"/>
                </a:solidFill>
                <a:effectLst/>
                <a:latin typeface="ui-sans-serif"/>
              </a:rPr>
              <a:t>for $62 million</a:t>
            </a:r>
            <a:r>
              <a:rPr lang="en-US" sz="1800" b="0" i="0" dirty="0">
                <a:solidFill>
                  <a:srgbClr val="0D0D0D"/>
                </a:solidFill>
                <a:effectLst/>
                <a:latin typeface="ui-sans-serif"/>
              </a:rPr>
              <a:t>, while other providers charge upwards of </a:t>
            </a:r>
            <a:r>
              <a:rPr lang="en-US" sz="1800" b="1" i="0" dirty="0">
                <a:solidFill>
                  <a:srgbClr val="0D0D0D"/>
                </a:solidFill>
                <a:effectLst/>
                <a:latin typeface="ui-sans-serif"/>
              </a:rPr>
              <a:t>$165 million per launch</a:t>
            </a:r>
            <a:r>
              <a:rPr lang="en-US" sz="1800" b="0" i="0" dirty="0">
                <a:solidFill>
                  <a:srgbClr val="0D0D0D"/>
                </a:solidFill>
                <a:effectLst/>
                <a:latin typeface="ui-sans-serif"/>
              </a:rPr>
              <a:t>. Much of SpaceX’s cost savings come from its ability to reuse the rocket’s first stage. </a:t>
            </a:r>
          </a:p>
          <a:p>
            <a:pPr lvl="1">
              <a:spcBef>
                <a:spcPts val="1400"/>
              </a:spcBef>
            </a:pPr>
            <a:r>
              <a:rPr lang="en-US" sz="1800" b="0" i="0" dirty="0">
                <a:solidFill>
                  <a:srgbClr val="0D0D0D"/>
                </a:solidFill>
                <a:effectLst/>
                <a:latin typeface="ui-sans-serif"/>
              </a:rPr>
              <a:t>Therefore, by </a:t>
            </a:r>
            <a:r>
              <a:rPr lang="en-US" sz="1800" b="1" i="0" dirty="0">
                <a:solidFill>
                  <a:srgbClr val="0D0D0D"/>
                </a:solidFill>
                <a:effectLst/>
                <a:latin typeface="ui-sans-serif"/>
              </a:rPr>
              <a:t>predicting</a:t>
            </a:r>
            <a:r>
              <a:rPr lang="en-US" sz="1800" b="0" i="0" dirty="0">
                <a:solidFill>
                  <a:srgbClr val="0D0D0D"/>
                </a:solidFill>
                <a:effectLst/>
                <a:latin typeface="ui-sans-serif"/>
              </a:rPr>
              <a:t> whether the first stage will </a:t>
            </a:r>
            <a:r>
              <a:rPr lang="en-US" sz="1800" b="1" i="0" dirty="0">
                <a:solidFill>
                  <a:srgbClr val="0D0D0D"/>
                </a:solidFill>
                <a:effectLst/>
                <a:latin typeface="ui-sans-serif"/>
              </a:rPr>
              <a:t>successfully land</a:t>
            </a:r>
            <a:r>
              <a:rPr lang="en-US" sz="1800" b="0" i="0" dirty="0">
                <a:solidFill>
                  <a:srgbClr val="0D0D0D"/>
                </a:solidFill>
                <a:effectLst/>
                <a:latin typeface="ui-sans-serif"/>
              </a:rPr>
              <a:t>, we can estimate the cost of a launch. This information would be valuable for an alternative company looking to compete with SpaceX on launch bids. </a:t>
            </a:r>
          </a:p>
          <a:p>
            <a:pPr lvl="1">
              <a:spcBef>
                <a:spcPts val="1400"/>
              </a:spcBef>
            </a:pPr>
            <a:r>
              <a:rPr lang="en-US" sz="1800" b="0" i="0" dirty="0">
                <a:solidFill>
                  <a:srgbClr val="0D0D0D"/>
                </a:solidFill>
                <a:effectLst/>
                <a:latin typeface="ui-sans-serif"/>
              </a:rPr>
              <a:t>The </a:t>
            </a:r>
            <a:r>
              <a:rPr lang="en-US" sz="1800" b="1" i="0" dirty="0">
                <a:solidFill>
                  <a:srgbClr val="0D0D0D"/>
                </a:solidFill>
                <a:effectLst/>
                <a:latin typeface="ui-sans-serif"/>
              </a:rPr>
              <a:t>goal</a:t>
            </a:r>
            <a:r>
              <a:rPr lang="en-US" sz="1800" b="0" i="0" dirty="0">
                <a:solidFill>
                  <a:srgbClr val="0D0D0D"/>
                </a:solidFill>
                <a:effectLst/>
                <a:latin typeface="ui-sans-serif"/>
              </a:rPr>
              <a:t> of this project is to </a:t>
            </a:r>
            <a:r>
              <a:rPr lang="en-US" sz="1800" b="1" i="0" dirty="0">
                <a:solidFill>
                  <a:srgbClr val="0D0D0D"/>
                </a:solidFill>
                <a:effectLst/>
                <a:latin typeface="ui-sans-serif"/>
              </a:rPr>
              <a:t>develop a machine learning pipeline </a:t>
            </a:r>
            <a:r>
              <a:rPr lang="en-US" sz="1800" b="0" i="0" dirty="0">
                <a:solidFill>
                  <a:srgbClr val="0D0D0D"/>
                </a:solidFill>
                <a:effectLst/>
                <a:latin typeface="ui-sans-serif"/>
              </a:rPr>
              <a:t>to predict the </a:t>
            </a:r>
            <a:r>
              <a:rPr lang="en-US" sz="1800" i="0" dirty="0">
                <a:solidFill>
                  <a:srgbClr val="0D0D0D"/>
                </a:solidFill>
                <a:effectLst/>
                <a:latin typeface="ui-sans-serif"/>
              </a:rPr>
              <a:t>whether SpaceX will can </a:t>
            </a:r>
            <a:r>
              <a:rPr lang="en-US" sz="1800" b="1" i="0" dirty="0">
                <a:solidFill>
                  <a:srgbClr val="0D0D0D"/>
                </a:solidFill>
                <a:effectLst/>
                <a:latin typeface="ui-sans-serif"/>
              </a:rPr>
              <a:t>land a rocket successfully</a:t>
            </a:r>
            <a:r>
              <a:rPr lang="en-US" sz="1800" b="0" i="0" dirty="0">
                <a:solidFill>
                  <a:srgbClr val="0D0D0D"/>
                </a:solidFill>
                <a:effectLst/>
                <a:latin typeface="ui-sans-serif"/>
              </a:rPr>
              <a:t>.</a:t>
            </a:r>
            <a:endParaRPr lang="en-US" sz="1800" dirty="0">
              <a:solidFill>
                <a:schemeClr val="accent3">
                  <a:lumMod val="25000"/>
                </a:schemeClr>
              </a:solidFill>
              <a:latin typeface="Abadi" panose="020B0604020104020204" pitchFamily="34" charset="0"/>
            </a:endParaRPr>
          </a:p>
          <a:p>
            <a:pPr>
              <a:spcBef>
                <a:spcPts val="1400"/>
              </a:spcBef>
            </a:pPr>
            <a:r>
              <a:rPr lang="en-US" sz="2200" dirty="0">
                <a:solidFill>
                  <a:schemeClr val="accent3">
                    <a:lumMod val="25000"/>
                  </a:schemeClr>
                </a:solidFill>
                <a:latin typeface="Abadi" panose="020B0604020104020204" pitchFamily="34" charset="0"/>
              </a:rPr>
              <a:t>Problems you want to find answers</a:t>
            </a:r>
            <a:endParaRPr lang="en-US" sz="1800" dirty="0">
              <a:solidFill>
                <a:schemeClr val="accent3">
                  <a:lumMod val="25000"/>
                </a:schemeClr>
              </a:solidFill>
              <a:latin typeface="Abadi" panose="020B0604020104020204" pitchFamily="34" charset="0"/>
            </a:endParaRPr>
          </a:p>
          <a:p>
            <a:pPr lvl="1">
              <a:spcBef>
                <a:spcPts val="1400"/>
              </a:spcBef>
            </a:pPr>
            <a:r>
              <a:rPr lang="en-US" sz="1800" dirty="0">
                <a:solidFill>
                  <a:schemeClr val="accent3">
                    <a:lumMod val="25000"/>
                  </a:schemeClr>
                </a:solidFill>
                <a:latin typeface="Abadi" panose="020B0604020104020204" pitchFamily="34" charset="0"/>
              </a:rPr>
              <a:t>What are the factors that could influence a successful landing?</a:t>
            </a:r>
          </a:p>
          <a:p>
            <a:pPr lvl="1">
              <a:spcBef>
                <a:spcPts val="1400"/>
              </a:spcBef>
            </a:pPr>
            <a:r>
              <a:rPr lang="en-US" sz="1800" dirty="0">
                <a:solidFill>
                  <a:schemeClr val="accent3">
                    <a:lumMod val="25000"/>
                  </a:schemeClr>
                </a:solidFill>
                <a:latin typeface="Abadi" panose="020B0604020104020204" pitchFamily="34" charset="0"/>
              </a:rPr>
              <a:t>What interactions between various features could influence a successful landing?</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1825625"/>
            <a:ext cx="10551583"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Site KSC LC-39A had the most successful rate of launches in which 76.9% where successful.  </a:t>
            </a:r>
            <a:endParaRPr lang="en-US" dirty="0">
              <a:solidFill>
                <a:schemeClr val="accent3">
                  <a:lumMod val="25000"/>
                </a:schemeClr>
              </a:solidFill>
              <a:latin typeface="Abadi"/>
            </a:endParaRPr>
          </a:p>
          <a:p>
            <a:endParaRPr lang="en-US" dirty="0"/>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Breakdown for Best Site</a:t>
            </a:r>
          </a:p>
        </p:txBody>
      </p:sp>
      <p:pic>
        <p:nvPicPr>
          <p:cNvPr id="4" name="Picture 3">
            <a:extLst>
              <a:ext uri="{FF2B5EF4-FFF2-40B4-BE49-F238E27FC236}">
                <a16:creationId xmlns:a16="http://schemas.microsoft.com/office/drawing/2014/main" id="{1D250B99-EA02-18B3-26A6-1E8BF296781B}"/>
              </a:ext>
            </a:extLst>
          </p:cNvPr>
          <p:cNvPicPr>
            <a:picLocks noChangeAspect="1"/>
          </p:cNvPicPr>
          <p:nvPr/>
        </p:nvPicPr>
        <p:blipFill>
          <a:blip r:embed="rId3"/>
          <a:stretch>
            <a:fillRect/>
          </a:stretch>
        </p:blipFill>
        <p:spPr>
          <a:xfrm>
            <a:off x="1088457" y="2706172"/>
            <a:ext cx="9438640" cy="3095926"/>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10414662" cy="4351338"/>
          </a:xfrm>
          <a:prstGeom prst="rect">
            <a:avLst/>
          </a:prstGeom>
        </p:spPr>
        <p:txBody>
          <a:bodyPr lIns="91440" tIns="45720" rIns="91440" bIns="45720" anchor="t">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Replace &lt;Dashboard screenshot 3&gt;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panose="020B0604020104020204" pitchFamily="34" charset="0"/>
              </a:rPr>
              <a:t>Show screenshots of Payload vs. Launch Outcome scatter plot for all sites, with different payload selected in the range slider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a:rPr>
              <a:t>Explain the important elements and findings on the screenshot, such as which payload range or booster version have the largest success rate, etc.</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3&gt;</a:t>
            </a:r>
          </a:p>
        </p:txBody>
      </p:sp>
      <p:pic>
        <p:nvPicPr>
          <p:cNvPr id="4" name="Picture 3">
            <a:extLst>
              <a:ext uri="{FF2B5EF4-FFF2-40B4-BE49-F238E27FC236}">
                <a16:creationId xmlns:a16="http://schemas.microsoft.com/office/drawing/2014/main" id="{0005A2C4-3FDC-3A6F-CEC5-DCE0B43DB615}"/>
              </a:ext>
            </a:extLst>
          </p:cNvPr>
          <p:cNvPicPr>
            <a:picLocks noChangeAspect="1"/>
          </p:cNvPicPr>
          <p:nvPr/>
        </p:nvPicPr>
        <p:blipFill>
          <a:blip r:embed="rId3"/>
          <a:stretch>
            <a:fillRect/>
          </a:stretch>
        </p:blipFill>
        <p:spPr>
          <a:xfrm>
            <a:off x="0" y="1275749"/>
            <a:ext cx="12192000" cy="4306502"/>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82114"/>
            <a:ext cx="9354293" cy="95764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model that has the highest classification accuracy is </a:t>
            </a:r>
            <a:r>
              <a:rPr lang="en-US" sz="2200" dirty="0" err="1">
                <a:solidFill>
                  <a:schemeClr val="accent3">
                    <a:lumMod val="25000"/>
                  </a:schemeClr>
                </a:solidFill>
                <a:latin typeface="Abadi" panose="020B0604020104020204" pitchFamily="34" charset="0"/>
              </a:rPr>
              <a:t>DecisionTree</a:t>
            </a:r>
            <a:r>
              <a:rPr lang="en-US" sz="2200" dirty="0">
                <a:solidFill>
                  <a:schemeClr val="accent3">
                    <a:lumMod val="25000"/>
                  </a:schemeClr>
                </a:solidFill>
                <a:latin typeface="Abadi" panose="020B0604020104020204" pitchFamily="34" charset="0"/>
              </a:rPr>
              <a:t> with a score of 0.8875.</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Picture 2">
            <a:extLst>
              <a:ext uri="{FF2B5EF4-FFF2-40B4-BE49-F238E27FC236}">
                <a16:creationId xmlns:a16="http://schemas.microsoft.com/office/drawing/2014/main" id="{0D73D26F-59C2-C264-FEFB-E860724172F7}"/>
              </a:ext>
            </a:extLst>
          </p:cNvPr>
          <p:cNvPicPr>
            <a:picLocks noChangeAspect="1"/>
          </p:cNvPicPr>
          <p:nvPr/>
        </p:nvPicPr>
        <p:blipFill>
          <a:blip r:embed="rId3"/>
          <a:stretch>
            <a:fillRect/>
          </a:stretch>
        </p:blipFill>
        <p:spPr>
          <a:xfrm>
            <a:off x="734028" y="3239816"/>
            <a:ext cx="11079892" cy="2874190"/>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4732865"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shows the prediction versus the outcome of 18 test cases.</a:t>
            </a:r>
          </a:p>
          <a:p>
            <a:pPr>
              <a:lnSpc>
                <a:spcPct val="100000"/>
              </a:lnSpc>
              <a:spcBef>
                <a:spcPts val="1400"/>
              </a:spcBef>
            </a:pPr>
            <a:r>
              <a:rPr lang="en-US" sz="2200" dirty="0">
                <a:solidFill>
                  <a:schemeClr val="accent3">
                    <a:lumMod val="25000"/>
                  </a:schemeClr>
                </a:solidFill>
                <a:latin typeface="Abadi" panose="020B0604020104020204" pitchFamily="34" charset="0"/>
              </a:rPr>
              <a:t>It correctly predicted 12 successful landings and 3 failed landings.</a:t>
            </a:r>
          </a:p>
          <a:p>
            <a:pPr>
              <a:lnSpc>
                <a:spcPct val="100000"/>
              </a:lnSpc>
              <a:spcBef>
                <a:spcPts val="1400"/>
              </a:spcBef>
            </a:pPr>
            <a:r>
              <a:rPr lang="en-US" sz="2200" dirty="0">
                <a:solidFill>
                  <a:schemeClr val="accent3">
                    <a:lumMod val="25000"/>
                  </a:schemeClr>
                </a:solidFill>
                <a:latin typeface="Abadi" panose="020B0604020104020204" pitchFamily="34" charset="0"/>
              </a:rPr>
              <a:t>It did not result in any false negatives but it did calculate 3 false negatives.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F4AA2294-2A86-1B88-D4E8-9CCDD85EE4DE}"/>
              </a:ext>
            </a:extLst>
          </p:cNvPr>
          <p:cNvPicPr>
            <a:picLocks noChangeAspect="1"/>
          </p:cNvPicPr>
          <p:nvPr/>
        </p:nvPicPr>
        <p:blipFill>
          <a:blip r:embed="rId3"/>
          <a:stretch>
            <a:fillRect/>
          </a:stretch>
        </p:blipFill>
        <p:spPr>
          <a:xfrm>
            <a:off x="6243001" y="1194185"/>
            <a:ext cx="5439534" cy="5125165"/>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11256337"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results showed that the more launches a site had, the higher the success rate of future launches.</a:t>
            </a:r>
          </a:p>
          <a:p>
            <a:pPr>
              <a:lnSpc>
                <a:spcPct val="100000"/>
              </a:lnSpc>
              <a:spcBef>
                <a:spcPts val="1400"/>
              </a:spcBef>
            </a:pPr>
            <a:r>
              <a:rPr lang="en-US" sz="2200" dirty="0">
                <a:solidFill>
                  <a:schemeClr val="accent3">
                    <a:lumMod val="25000"/>
                  </a:schemeClr>
                </a:solidFill>
                <a:latin typeface="Abadi" panose="020B0604020104020204" pitchFamily="34" charset="0"/>
              </a:rPr>
              <a:t>The success rates of the launches improved on average over the timeframe of the data</a:t>
            </a: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compared to the other sites.</a:t>
            </a:r>
          </a:p>
          <a:p>
            <a:pPr>
              <a:lnSpc>
                <a:spcPct val="100000"/>
              </a:lnSpc>
              <a:spcBef>
                <a:spcPts val="1400"/>
              </a:spcBef>
            </a:pPr>
            <a:r>
              <a:rPr lang="en-US" sz="2200" dirty="0">
                <a:solidFill>
                  <a:schemeClr val="accent3">
                    <a:lumMod val="25000"/>
                  </a:schemeClr>
                </a:solidFill>
                <a:latin typeface="Abadi" panose="020B0604020104020204" pitchFamily="34" charset="0"/>
              </a:rPr>
              <a:t>The best performing predictive model was the </a:t>
            </a:r>
            <a:r>
              <a:rPr lang="en-US" sz="2200" dirty="0" err="1">
                <a:solidFill>
                  <a:schemeClr val="accent3">
                    <a:lumMod val="25000"/>
                  </a:schemeClr>
                </a:solidFill>
                <a:latin typeface="Abadi" panose="020B0604020104020204" pitchFamily="34" charset="0"/>
              </a:rPr>
              <a:t>DescisionTree</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Include any relevant assets like Python code snippets, SQL queries, charts, Notebook outputs, or data sets that you may have created during this project</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6400" dirty="0">
                <a:solidFill>
                  <a:schemeClr val="bg2">
                    <a:lumMod val="50000"/>
                  </a:schemeClr>
                </a:solidFill>
                <a:latin typeface="Abadi"/>
              </a:rPr>
              <a:t>Space X website</a:t>
            </a:r>
          </a:p>
          <a:p>
            <a:pPr lvl="1">
              <a:lnSpc>
                <a:spcPct val="120000"/>
              </a:lnSpc>
              <a:spcBef>
                <a:spcPts val="1400"/>
              </a:spcBef>
            </a:pPr>
            <a:r>
              <a:rPr lang="en-US" sz="6400" dirty="0">
                <a:solidFill>
                  <a:schemeClr val="bg2">
                    <a:lumMod val="50000"/>
                  </a:schemeClr>
                </a:solidFill>
                <a:latin typeface="Abadi"/>
              </a:rPr>
              <a:t>Web scraping from Wikipedia</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6400" dirty="0">
                <a:solidFill>
                  <a:schemeClr val="bg2">
                    <a:lumMod val="50000"/>
                  </a:schemeClr>
                </a:solidFill>
                <a:latin typeface="Abadi"/>
              </a:rPr>
              <a:t>EDA to find patters in the data in order to determine what would be the label for training a supervised machine learning model</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Describe how data sets were collected. </a:t>
            </a:r>
          </a:p>
          <a:p>
            <a:pPr lvl="1">
              <a:lnSpc>
                <a:spcPct val="100000"/>
              </a:lnSpc>
              <a:spcBef>
                <a:spcPts val="1400"/>
              </a:spcBef>
            </a:pPr>
            <a:r>
              <a:rPr lang="en-US" sz="1800" dirty="0">
                <a:solidFill>
                  <a:schemeClr val="accent3">
                    <a:lumMod val="25000"/>
                  </a:schemeClr>
                </a:solidFill>
                <a:latin typeface="Abadi" panose="020B0604020104020204" pitchFamily="34" charset="0"/>
              </a:rPr>
              <a:t>Data was collected through two sources: SpaceX API &amp; Wikipedia</a:t>
            </a:r>
          </a:p>
          <a:p>
            <a:pPr lvl="1">
              <a:lnSpc>
                <a:spcPct val="100000"/>
              </a:lnSpc>
              <a:spcBef>
                <a:spcPts val="1400"/>
              </a:spcBef>
            </a:pPr>
            <a:r>
              <a:rPr lang="en-US" sz="1800" dirty="0">
                <a:solidFill>
                  <a:schemeClr val="accent3">
                    <a:lumMod val="25000"/>
                  </a:schemeClr>
                </a:solidFill>
                <a:latin typeface="Abadi" panose="020B0604020104020204" pitchFamily="34" charset="0"/>
              </a:rPr>
              <a:t>The SpaceX API provided data about launches that included data points such as the type of rocket used, payload, and landing outcomes</a:t>
            </a:r>
          </a:p>
          <a:p>
            <a:pPr lvl="2">
              <a:lnSpc>
                <a:spcPct val="100000"/>
              </a:lnSpc>
              <a:spcBef>
                <a:spcPts val="1400"/>
              </a:spcBef>
            </a:pPr>
            <a:r>
              <a:rPr lang="en-US" sz="1800" dirty="0">
                <a:solidFill>
                  <a:schemeClr val="accent3">
                    <a:lumMod val="25000"/>
                  </a:schemeClr>
                </a:solidFill>
                <a:latin typeface="Abadi" panose="020B0604020104020204" pitchFamily="34" charset="0"/>
              </a:rPr>
              <a:t>Data was in the form of JSON and converted to a </a:t>
            </a:r>
            <a:r>
              <a:rPr lang="en-US" sz="1800" dirty="0" err="1">
                <a:solidFill>
                  <a:schemeClr val="accent3">
                    <a:lumMod val="25000"/>
                  </a:schemeClr>
                </a:solidFill>
                <a:latin typeface="Abadi" panose="020B0604020104020204" pitchFamily="34" charset="0"/>
              </a:rPr>
              <a:t>dataframe</a:t>
            </a:r>
            <a:endParaRPr lang="en-US" sz="1800" dirty="0">
              <a:solidFill>
                <a:schemeClr val="accent3">
                  <a:lumMod val="25000"/>
                </a:schemeClr>
              </a:solidFill>
              <a:latin typeface="Abadi" panose="020B0604020104020204" pitchFamily="34" charset="0"/>
            </a:endParaRPr>
          </a:p>
          <a:p>
            <a:pPr lvl="1">
              <a:lnSpc>
                <a:spcPct val="100000"/>
              </a:lnSpc>
              <a:spcBef>
                <a:spcPts val="1400"/>
              </a:spcBef>
            </a:pPr>
            <a:r>
              <a:rPr lang="en-US" sz="1800" dirty="0">
                <a:solidFill>
                  <a:schemeClr val="accent3">
                    <a:lumMod val="25000"/>
                  </a:schemeClr>
                </a:solidFill>
                <a:latin typeface="Abadi" panose="020B0604020104020204" pitchFamily="34" charset="0"/>
              </a:rPr>
              <a:t>Data on Falcon 9 launches was scraped from Wikipedia with the use of </a:t>
            </a:r>
            <a:r>
              <a:rPr lang="en-US" sz="1800" dirty="0" err="1">
                <a:solidFill>
                  <a:schemeClr val="accent3">
                    <a:lumMod val="25000"/>
                  </a:schemeClr>
                </a:solidFill>
                <a:latin typeface="Abadi" panose="020B0604020104020204" pitchFamily="34" charset="0"/>
              </a:rPr>
              <a:t>BeautifulSoup</a:t>
            </a:r>
            <a:endParaRPr lang="en-US" sz="18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Through the SpaceX API data was collected and retrieved as a JSON object, which was converted into a </a:t>
            </a:r>
            <a:r>
              <a:rPr lang="en-US" sz="2200" dirty="0" err="1">
                <a:solidFill>
                  <a:schemeClr val="accent3">
                    <a:lumMod val="25000"/>
                  </a:schemeClr>
                </a:solidFill>
                <a:latin typeface="Abadi" panose="020B0604020104020204" pitchFamily="34" charset="0"/>
              </a:rPr>
              <a:t>dataframe</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1600" dirty="0">
                <a:hlinkClick r:id="rId3"/>
              </a:rPr>
              <a:t>Applied-Data-Science-Capstone/jupyter-labs-spacex-data-collection-api-v2_final.ipynb at main · </a:t>
            </a:r>
            <a:r>
              <a:rPr lang="en-US" sz="1600" dirty="0" err="1">
                <a:hlinkClick r:id="rId3"/>
              </a:rPr>
              <a:t>mofover</a:t>
            </a:r>
            <a:r>
              <a:rPr lang="en-US" sz="1600" dirty="0">
                <a:hlinkClick r:id="rId3"/>
              </a:rPr>
              <a:t>/Applied-Data-Science-Capstone</a:t>
            </a:r>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7" name="Picture 6">
            <a:extLst>
              <a:ext uri="{FF2B5EF4-FFF2-40B4-BE49-F238E27FC236}">
                <a16:creationId xmlns:a16="http://schemas.microsoft.com/office/drawing/2014/main" id="{C7B50F48-61F0-25C6-2139-6C2B5F1F4240}"/>
              </a:ext>
            </a:extLst>
          </p:cNvPr>
          <p:cNvPicPr>
            <a:picLocks noChangeAspect="1"/>
          </p:cNvPicPr>
          <p:nvPr/>
        </p:nvPicPr>
        <p:blipFill>
          <a:blip r:embed="rId4"/>
          <a:stretch>
            <a:fillRect/>
          </a:stretch>
        </p:blipFill>
        <p:spPr>
          <a:xfrm>
            <a:off x="5763106" y="2127658"/>
            <a:ext cx="5903331" cy="3119316"/>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From Wikipedia data on Falcon 9 was scrapped using </a:t>
            </a:r>
            <a:r>
              <a:rPr lang="en-US" sz="2200" dirty="0" err="1">
                <a:solidFill>
                  <a:schemeClr val="accent3">
                    <a:lumMod val="25000"/>
                  </a:schemeClr>
                </a:solidFill>
                <a:latin typeface="Abadi"/>
              </a:rPr>
              <a:t>BeautifulSoup</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This data was converted into a </a:t>
            </a:r>
            <a:r>
              <a:rPr lang="en-US" sz="2200" dirty="0" err="1">
                <a:solidFill>
                  <a:schemeClr val="accent3">
                    <a:lumMod val="25000"/>
                  </a:schemeClr>
                </a:solidFill>
                <a:latin typeface="Abadi"/>
              </a:rPr>
              <a:t>dataframe</a:t>
            </a:r>
            <a:r>
              <a:rPr lang="en-US" sz="2200" dirty="0">
                <a:solidFill>
                  <a:schemeClr val="accent3">
                    <a:lumMod val="25000"/>
                  </a:schemeClr>
                </a:solidFill>
                <a:latin typeface="Abadi"/>
              </a:rPr>
              <a:t> with Pandas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1600" dirty="0">
                <a:hlinkClick r:id="rId3"/>
              </a:rPr>
              <a:t>Applied-Data-Science-Capstone/jupyter-labs-spacex-data-collection-api-v2_final.ipynb at main · </a:t>
            </a:r>
            <a:r>
              <a:rPr lang="en-US" sz="1600" dirty="0" err="1">
                <a:hlinkClick r:id="rId3"/>
              </a:rPr>
              <a:t>mofover</a:t>
            </a:r>
            <a:r>
              <a:rPr lang="en-US" sz="1600" dirty="0">
                <a:hlinkClick r:id="rId3"/>
              </a:rPr>
              <a:t>/Applied-Data-Science-Capstone</a:t>
            </a:r>
            <a:endParaRPr lang="en-US" sz="2200" dirty="0">
              <a:solidFill>
                <a:schemeClr val="accent3">
                  <a:lumMod val="25000"/>
                </a:schemeClr>
              </a:solidFill>
              <a:highlight>
                <a:srgbClr val="FFFF00"/>
              </a:highlight>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pic>
        <p:nvPicPr>
          <p:cNvPr id="7" name="Picture 6">
            <a:extLst>
              <a:ext uri="{FF2B5EF4-FFF2-40B4-BE49-F238E27FC236}">
                <a16:creationId xmlns:a16="http://schemas.microsoft.com/office/drawing/2014/main" id="{FBF70398-1391-B6B7-7B0C-C3C992C1629F}"/>
              </a:ext>
            </a:extLst>
          </p:cNvPr>
          <p:cNvPicPr>
            <a:picLocks noChangeAspect="1"/>
          </p:cNvPicPr>
          <p:nvPr/>
        </p:nvPicPr>
        <p:blipFill>
          <a:blip r:embed="rId4"/>
          <a:srcRect r="21482"/>
          <a:stretch/>
        </p:blipFill>
        <p:spPr>
          <a:xfrm>
            <a:off x="5355772" y="1903144"/>
            <a:ext cx="6852514" cy="3811587"/>
          </a:xfrm>
          <a:prstGeom prst="rect">
            <a:avLst/>
          </a:prstGeom>
        </p:spPr>
      </p:pic>
    </p:spTree>
    <p:extLst>
      <p:ext uri="{BB962C8B-B14F-4D97-AF65-F5344CB8AC3E}">
        <p14:creationId xmlns:p14="http://schemas.microsoft.com/office/powerpoint/2010/main" val="138555396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1845</Words>
  <Application>Microsoft Office PowerPoint</Application>
  <PresentationFormat>Widescreen</PresentationFormat>
  <Paragraphs>227</Paragraphs>
  <Slides>47</Slides>
  <Notes>4</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47</vt:i4>
      </vt:variant>
    </vt:vector>
  </HeadingPairs>
  <TitlesOfParts>
    <vt:vector size="54" baseType="lpstr">
      <vt:lpstr>Abadi</vt:lpstr>
      <vt:lpstr>Arial</vt:lpstr>
      <vt:lpstr>Calibri</vt:lpstr>
      <vt:lpstr>IBM Plex Mono SemiBold</vt:lpstr>
      <vt:lpstr>ui-sans-serif</vt:lpstr>
      <vt:lpstr>Custom Design</vt:lpstr>
      <vt:lpstr>think-cell Slide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2025-05-12T17:00:10Z</dcterms:created>
  <dcterms:modified xsi:type="dcterms:W3CDTF">2025-05-12T17:00:12Z</dcterms:modified>
</cp:coreProperties>
</file>